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5"/>
  </p:notesMasterIdLst>
  <p:sldIdLst>
    <p:sldId id="256" r:id="rId2"/>
    <p:sldId id="390" r:id="rId3"/>
    <p:sldId id="391" r:id="rId4"/>
    <p:sldId id="392" r:id="rId5"/>
    <p:sldId id="393" r:id="rId6"/>
    <p:sldId id="394" r:id="rId7"/>
    <p:sldId id="395" r:id="rId8"/>
    <p:sldId id="472" r:id="rId9"/>
    <p:sldId id="465" r:id="rId10"/>
    <p:sldId id="258" r:id="rId11"/>
    <p:sldId id="325" r:id="rId12"/>
    <p:sldId id="324" r:id="rId13"/>
    <p:sldId id="326" r:id="rId14"/>
    <p:sldId id="459" r:id="rId15"/>
    <p:sldId id="460" r:id="rId16"/>
    <p:sldId id="461" r:id="rId17"/>
    <p:sldId id="462" r:id="rId18"/>
    <p:sldId id="463" r:id="rId19"/>
    <p:sldId id="464" r:id="rId20"/>
    <p:sldId id="257" r:id="rId21"/>
    <p:sldId id="398" r:id="rId22"/>
    <p:sldId id="259" r:id="rId23"/>
    <p:sldId id="399" r:id="rId24"/>
    <p:sldId id="260" r:id="rId25"/>
    <p:sldId id="400" r:id="rId26"/>
    <p:sldId id="327" r:id="rId27"/>
    <p:sldId id="401" r:id="rId28"/>
    <p:sldId id="328" r:id="rId29"/>
    <p:sldId id="402" r:id="rId30"/>
    <p:sldId id="329" r:id="rId31"/>
    <p:sldId id="403" r:id="rId32"/>
    <p:sldId id="330" r:id="rId33"/>
    <p:sldId id="404" r:id="rId34"/>
    <p:sldId id="331" r:id="rId35"/>
    <p:sldId id="405" r:id="rId36"/>
    <p:sldId id="332" r:id="rId37"/>
    <p:sldId id="406" r:id="rId38"/>
    <p:sldId id="333" r:id="rId39"/>
    <p:sldId id="407" r:id="rId40"/>
    <p:sldId id="334" r:id="rId41"/>
    <p:sldId id="408" r:id="rId42"/>
    <p:sldId id="335" r:id="rId43"/>
    <p:sldId id="409" r:id="rId44"/>
    <p:sldId id="336" r:id="rId45"/>
    <p:sldId id="410" r:id="rId46"/>
    <p:sldId id="337" r:id="rId47"/>
    <p:sldId id="411" r:id="rId48"/>
    <p:sldId id="338" r:id="rId49"/>
    <p:sldId id="412" r:id="rId50"/>
    <p:sldId id="339" r:id="rId51"/>
    <p:sldId id="413" r:id="rId52"/>
    <p:sldId id="340" r:id="rId53"/>
    <p:sldId id="414" r:id="rId54"/>
    <p:sldId id="341" r:id="rId55"/>
    <p:sldId id="415" r:id="rId56"/>
    <p:sldId id="342" r:id="rId57"/>
    <p:sldId id="416" r:id="rId58"/>
    <p:sldId id="343" r:id="rId59"/>
    <p:sldId id="417" r:id="rId60"/>
    <p:sldId id="344" r:id="rId61"/>
    <p:sldId id="418" r:id="rId62"/>
    <p:sldId id="345" r:id="rId63"/>
    <p:sldId id="419" r:id="rId64"/>
    <p:sldId id="346" r:id="rId65"/>
    <p:sldId id="420" r:id="rId66"/>
    <p:sldId id="347" r:id="rId67"/>
    <p:sldId id="421" r:id="rId68"/>
    <p:sldId id="348" r:id="rId69"/>
    <p:sldId id="422" r:id="rId70"/>
    <p:sldId id="349" r:id="rId71"/>
    <p:sldId id="423" r:id="rId72"/>
    <p:sldId id="350" r:id="rId73"/>
    <p:sldId id="424" r:id="rId74"/>
    <p:sldId id="351" r:id="rId75"/>
    <p:sldId id="425" r:id="rId76"/>
    <p:sldId id="352" r:id="rId77"/>
    <p:sldId id="426" r:id="rId78"/>
    <p:sldId id="353" r:id="rId79"/>
    <p:sldId id="427" r:id="rId80"/>
    <p:sldId id="354" r:id="rId81"/>
    <p:sldId id="428" r:id="rId82"/>
    <p:sldId id="355" r:id="rId83"/>
    <p:sldId id="429" r:id="rId84"/>
    <p:sldId id="356" r:id="rId85"/>
    <p:sldId id="430" r:id="rId86"/>
    <p:sldId id="357" r:id="rId87"/>
    <p:sldId id="431" r:id="rId88"/>
    <p:sldId id="358" r:id="rId89"/>
    <p:sldId id="432" r:id="rId90"/>
    <p:sldId id="359" r:id="rId91"/>
    <p:sldId id="433" r:id="rId92"/>
    <p:sldId id="360" r:id="rId93"/>
    <p:sldId id="434" r:id="rId94"/>
    <p:sldId id="361" r:id="rId95"/>
    <p:sldId id="435" r:id="rId96"/>
    <p:sldId id="362" r:id="rId97"/>
    <p:sldId id="436" r:id="rId98"/>
    <p:sldId id="363" r:id="rId99"/>
    <p:sldId id="437" r:id="rId100"/>
    <p:sldId id="364" r:id="rId101"/>
    <p:sldId id="438" r:id="rId102"/>
    <p:sldId id="365" r:id="rId103"/>
    <p:sldId id="439" r:id="rId104"/>
    <p:sldId id="366" r:id="rId105"/>
    <p:sldId id="440" r:id="rId106"/>
    <p:sldId id="367" r:id="rId107"/>
    <p:sldId id="441" r:id="rId108"/>
    <p:sldId id="368" r:id="rId109"/>
    <p:sldId id="442" r:id="rId110"/>
    <p:sldId id="369" r:id="rId111"/>
    <p:sldId id="443" r:id="rId112"/>
    <p:sldId id="370" r:id="rId113"/>
    <p:sldId id="444" r:id="rId114"/>
    <p:sldId id="371" r:id="rId115"/>
    <p:sldId id="445" r:id="rId116"/>
    <p:sldId id="372" r:id="rId117"/>
    <p:sldId id="446" r:id="rId118"/>
    <p:sldId id="373" r:id="rId119"/>
    <p:sldId id="447" r:id="rId120"/>
    <p:sldId id="374" r:id="rId121"/>
    <p:sldId id="448" r:id="rId122"/>
    <p:sldId id="375" r:id="rId123"/>
    <p:sldId id="449" r:id="rId124"/>
    <p:sldId id="376" r:id="rId125"/>
    <p:sldId id="450" r:id="rId126"/>
    <p:sldId id="377" r:id="rId127"/>
    <p:sldId id="451" r:id="rId128"/>
    <p:sldId id="378" r:id="rId129"/>
    <p:sldId id="452" r:id="rId130"/>
    <p:sldId id="379" r:id="rId131"/>
    <p:sldId id="453" r:id="rId132"/>
    <p:sldId id="380" r:id="rId133"/>
    <p:sldId id="454" r:id="rId134"/>
    <p:sldId id="381" r:id="rId135"/>
    <p:sldId id="455" r:id="rId136"/>
    <p:sldId id="382" r:id="rId137"/>
    <p:sldId id="456" r:id="rId138"/>
    <p:sldId id="383" r:id="rId139"/>
    <p:sldId id="457" r:id="rId140"/>
    <p:sldId id="384" r:id="rId141"/>
    <p:sldId id="458" r:id="rId142"/>
    <p:sldId id="385" r:id="rId143"/>
    <p:sldId id="386" r:id="rId144"/>
    <p:sldId id="387" r:id="rId145"/>
    <p:sldId id="397" r:id="rId146"/>
    <p:sldId id="388" r:id="rId147"/>
    <p:sldId id="396" r:id="rId148"/>
    <p:sldId id="389" r:id="rId149"/>
    <p:sldId id="466" r:id="rId150"/>
    <p:sldId id="470" r:id="rId151"/>
    <p:sldId id="471" r:id="rId152"/>
    <p:sldId id="468" r:id="rId153"/>
    <p:sldId id="469" r:id="rId15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94651" autoAdjust="0"/>
  </p:normalViewPr>
  <p:slideViewPr>
    <p:cSldViewPr>
      <p:cViewPr varScale="1">
        <p:scale>
          <a:sx n="109" d="100"/>
          <a:sy n="109" d="100"/>
        </p:scale>
        <p:origin x="1542" y="102"/>
      </p:cViewPr>
      <p:guideLst>
        <p:guide orient="horz" pos="2160"/>
        <p:guide pos="2880"/>
      </p:guideLst>
    </p:cSldViewPr>
  </p:slideViewPr>
  <p:outlineViewPr>
    <p:cViewPr>
      <p:scale>
        <a:sx n="33" d="100"/>
        <a:sy n="33" d="100"/>
      </p:scale>
      <p:origin x="42" y="5062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5" d="100"/>
          <a:sy n="75" d="100"/>
        </p:scale>
        <p:origin x="-2880"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8544313-C112-4055-B72B-48460C8FDA46}" type="datetimeFigureOut">
              <a:rPr lang="en-US" smtClean="0"/>
              <a:t>3/2/2023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6C896F4-125E-438D-9EB1-72722D737A2C}" type="slidenum">
              <a:rPr lang="en-US" smtClean="0"/>
              <a:t>‹#›</a:t>
            </a:fld>
            <a:endParaRPr lang="en-US"/>
          </a:p>
        </p:txBody>
      </p:sp>
    </p:spTree>
    <p:extLst>
      <p:ext uri="{BB962C8B-B14F-4D97-AF65-F5344CB8AC3E}">
        <p14:creationId xmlns:p14="http://schemas.microsoft.com/office/powerpoint/2010/main" val="2034223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C896F4-125E-438D-9EB1-72722D737A2C}" type="slidenum">
              <a:rPr lang="en-US" smtClean="0"/>
              <a:t>10</a:t>
            </a:fld>
            <a:endParaRPr lang="en-US"/>
          </a:p>
        </p:txBody>
      </p:sp>
    </p:spTree>
    <p:extLst>
      <p:ext uri="{BB962C8B-B14F-4D97-AF65-F5344CB8AC3E}">
        <p14:creationId xmlns:p14="http://schemas.microsoft.com/office/powerpoint/2010/main" val="773407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301E0C-FF9F-429F-A74C-E3D0EB9C354F}" type="datetimeFigureOut">
              <a:rPr lang="en-US" smtClean="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72AD-D519-4717-8CC7-CF8F93AA33F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301E0C-FF9F-429F-A74C-E3D0EB9C354F}" type="datetimeFigureOut">
              <a:rPr lang="en-US" smtClean="0"/>
              <a:pPr/>
              <a:t>3/2/2023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3F72AD-D519-4717-8CC7-CF8F93AA33F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10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10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11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11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 Target="slide12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 Target="slide124.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slide" Target="slide132.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slide" Target="slide136.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slide" Target="slide140.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slide" Target="slide130.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slide" Target="slide146.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148.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126.xml"/><Relationship Id="rId18" Type="http://schemas.openxmlformats.org/officeDocument/2006/relationships/slide" Target="slide110.xml"/><Relationship Id="rId26" Type="http://schemas.openxmlformats.org/officeDocument/2006/relationships/slide" Target="slide38.xml"/><Relationship Id="rId3" Type="http://schemas.openxmlformats.org/officeDocument/2006/relationships/slide" Target="slide42.xml"/><Relationship Id="rId21" Type="http://schemas.openxmlformats.org/officeDocument/2006/relationships/slide" Target="slide143.xml"/><Relationship Id="rId7" Type="http://schemas.openxmlformats.org/officeDocument/2006/relationships/slide" Target="slide122.xml"/><Relationship Id="rId12" Type="http://schemas.openxmlformats.org/officeDocument/2006/relationships/slide" Target="slide106.xml"/><Relationship Id="rId17" Type="http://schemas.openxmlformats.org/officeDocument/2006/relationships/slide" Target="slide90.xml"/><Relationship Id="rId25" Type="http://schemas.openxmlformats.org/officeDocument/2006/relationships/slide" Target="slide134.xml"/><Relationship Id="rId33" Type="http://schemas.openxmlformats.org/officeDocument/2006/relationships/slide" Target="slide149.xml"/><Relationship Id="rId2" Type="http://schemas.openxmlformats.org/officeDocument/2006/relationships/slide" Target="slide22.xml"/><Relationship Id="rId16" Type="http://schemas.openxmlformats.org/officeDocument/2006/relationships/slide" Target="slide70.xml"/><Relationship Id="rId20" Type="http://schemas.openxmlformats.org/officeDocument/2006/relationships/slide" Target="slide34.xml"/><Relationship Id="rId29" Type="http://schemas.openxmlformats.org/officeDocument/2006/relationships/slide" Target="slide98.xml"/><Relationship Id="rId1" Type="http://schemas.openxmlformats.org/officeDocument/2006/relationships/slideLayout" Target="../slideLayouts/slideLayout2.xml"/><Relationship Id="rId6" Type="http://schemas.openxmlformats.org/officeDocument/2006/relationships/slide" Target="slide102.xml"/><Relationship Id="rId11" Type="http://schemas.openxmlformats.org/officeDocument/2006/relationships/slide" Target="slide86.xml"/><Relationship Id="rId24" Type="http://schemas.openxmlformats.org/officeDocument/2006/relationships/slide" Target="slide114.xml"/><Relationship Id="rId32" Type="http://schemas.openxmlformats.org/officeDocument/2006/relationships/slide" Target="slide144.xml"/><Relationship Id="rId5" Type="http://schemas.openxmlformats.org/officeDocument/2006/relationships/slide" Target="slide82.xml"/><Relationship Id="rId15" Type="http://schemas.openxmlformats.org/officeDocument/2006/relationships/slide" Target="slide50.xml"/><Relationship Id="rId23" Type="http://schemas.openxmlformats.org/officeDocument/2006/relationships/slide" Target="slide94.xml"/><Relationship Id="rId28" Type="http://schemas.openxmlformats.org/officeDocument/2006/relationships/slide" Target="slide78.xml"/><Relationship Id="rId10" Type="http://schemas.openxmlformats.org/officeDocument/2006/relationships/slide" Target="slide66.xml"/><Relationship Id="rId19" Type="http://schemas.openxmlformats.org/officeDocument/2006/relationships/slide" Target="slide142.xml"/><Relationship Id="rId31" Type="http://schemas.openxmlformats.org/officeDocument/2006/relationships/slide" Target="slide138.xml"/><Relationship Id="rId4" Type="http://schemas.openxmlformats.org/officeDocument/2006/relationships/slide" Target="slide62.xml"/><Relationship Id="rId9" Type="http://schemas.openxmlformats.org/officeDocument/2006/relationships/slide" Target="slide46.xml"/><Relationship Id="rId14" Type="http://schemas.openxmlformats.org/officeDocument/2006/relationships/slide" Target="slide30.xml"/><Relationship Id="rId22" Type="http://schemas.openxmlformats.org/officeDocument/2006/relationships/slide" Target="slide74.xml"/><Relationship Id="rId27" Type="http://schemas.openxmlformats.org/officeDocument/2006/relationships/slide" Target="slide58.xml"/><Relationship Id="rId30" Type="http://schemas.openxmlformats.org/officeDocument/2006/relationships/slide" Target="slide1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5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6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6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7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8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slide" Target="slide8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8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slide" Target="slide9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10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
            </a:r>
            <a:br>
              <a:rPr lang="en-US" dirty="0" smtClean="0"/>
            </a:br>
            <a:r>
              <a:rPr lang="en-US" dirty="0"/>
              <a:t>	</a:t>
            </a:r>
          </a:p>
        </p:txBody>
      </p:sp>
      <p:sp>
        <p:nvSpPr>
          <p:cNvPr id="3" name="Subtitle 2"/>
          <p:cNvSpPr>
            <a:spLocks noGrp="1"/>
          </p:cNvSpPr>
          <p:nvPr>
            <p:ph type="subTitle" idx="1"/>
          </p:nvPr>
        </p:nvSpPr>
        <p:spPr/>
        <p:txBody>
          <a:bodyPr/>
          <a:lstStyle/>
          <a:p>
            <a:r>
              <a:rPr lang="en-US" dirty="0" smtClean="0">
                <a:solidFill>
                  <a:schemeClr val="tx2"/>
                </a:solidFill>
                <a:latin typeface="Georgia" panose="02040502050405020303" pitchFamily="18" charset="0"/>
              </a:rPr>
              <a:t>Welcomes you to</a:t>
            </a:r>
          </a:p>
          <a:p>
            <a:r>
              <a:rPr lang="en-US" dirty="0" smtClean="0">
                <a:solidFill>
                  <a:schemeClr val="tx2"/>
                </a:solidFill>
                <a:latin typeface="Georgia" panose="02040502050405020303" pitchFamily="18" charset="0"/>
              </a:rPr>
              <a:t>Math Jeopardy</a:t>
            </a:r>
          </a:p>
          <a:p>
            <a:endParaRPr lang="en-US" dirty="0"/>
          </a:p>
        </p:txBody>
      </p:sp>
      <p:pic>
        <p:nvPicPr>
          <p:cNvPr id="1026" name="Picture 2" descr="C:\Users\nsmith12\AppData\Local\Microsoft\Windows\Temporary Internet Files\Content.Outlook\L4AX4SHV\AugustaUniversity_College_SCIMATH_Math_CMY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00200"/>
            <a:ext cx="7114137"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Practice Question 1</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pPr>
              <a:buNone/>
            </a:pPr>
            <a:r>
              <a:rPr lang="en-US" dirty="0" smtClean="0"/>
              <a:t>   This is the smallest positive prime integer which is greater than </a:t>
            </a:r>
            <a:r>
              <a:rPr lang="en-US" dirty="0"/>
              <a:t>6</a:t>
            </a:r>
            <a:r>
              <a:rPr lang="en-US" dirty="0" smtClean="0"/>
              <a:t>.</a:t>
            </a:r>
            <a:endParaRPr lang="en-US" dirty="0"/>
          </a:p>
          <a:p>
            <a:endParaRPr lang="en-US" dirty="0" smtClean="0"/>
          </a:p>
          <a:p>
            <a:endParaRPr lang="en-US" dirty="0"/>
          </a:p>
          <a:p>
            <a:endParaRPr lang="en-US" dirty="0" smtClean="0"/>
          </a:p>
          <a:p>
            <a:endParaRPr lang="en-US" dirty="0"/>
          </a:p>
          <a:p>
            <a:pPr>
              <a:buNone/>
            </a:pPr>
            <a:r>
              <a:rPr lang="en-US" dirty="0" smtClean="0">
                <a:hlinkClick r:id="rId3" action="ppaction://hlinksldjump"/>
              </a:rPr>
              <a:t>Display Answer</a:t>
            </a:r>
            <a:r>
              <a:rPr lang="en-US" dirty="0" smtClean="0"/>
              <a:t>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Trigonometry-1000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What is 3?</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Algebra I - 200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pPr>
                  <a:buNone/>
                </a:pPr>
                <a:r>
                  <a:rPr lang="en-US" sz="3600" dirty="0" smtClean="0"/>
                  <a:t>	This is the slope of a line which is perpendicular to the line</a:t>
                </a:r>
              </a:p>
              <a:p>
                <a:pPr>
                  <a:buNone/>
                </a:pPr>
                <a:endParaRPr lang="en-US" sz="3600" dirty="0"/>
              </a:p>
              <a:p>
                <a:pPr>
                  <a:buNone/>
                </a:pPr>
                <a:r>
                  <a:rPr lang="en-US" sz="3600" dirty="0" smtClean="0"/>
                  <a:t>	</a:t>
                </a:r>
                <a14:m>
                  <m:oMath xmlns:m="http://schemas.openxmlformats.org/officeDocument/2006/math">
                    <m:r>
                      <a:rPr lang="en-US" sz="3600" b="0" i="1" smtClean="0">
                        <a:latin typeface="Cambria Math" panose="02040503050406030204" pitchFamily="18" charset="0"/>
                      </a:rPr>
                      <m:t>2</m:t>
                    </m:r>
                    <m:r>
                      <a:rPr lang="en-US" sz="3600" b="0" i="1" smtClean="0">
                        <a:latin typeface="Cambria Math" panose="02040503050406030204" pitchFamily="18" charset="0"/>
                      </a:rPr>
                      <m:t>𝑥</m:t>
                    </m:r>
                    <m:r>
                      <a:rPr lang="en-US" sz="3600" b="0" i="1" smtClean="0">
                        <a:latin typeface="Cambria Math" panose="02040503050406030204" pitchFamily="18" charset="0"/>
                      </a:rPr>
                      <m:t>+3</m:t>
                    </m:r>
                    <m:r>
                      <a:rPr lang="en-US" sz="3600" b="0" i="1" smtClean="0">
                        <a:latin typeface="Cambria Math" panose="02040503050406030204" pitchFamily="18" charset="0"/>
                      </a:rPr>
                      <m:t>𝑦</m:t>
                    </m:r>
                    <m:r>
                      <a:rPr lang="en-US" sz="3600" b="0" i="1" smtClean="0">
                        <a:latin typeface="Cambria Math" panose="02040503050406030204" pitchFamily="18" charset="0"/>
                      </a:rPr>
                      <m:t>=4</m:t>
                    </m:r>
                  </m:oMath>
                </a14:m>
                <a:r>
                  <a:rPr lang="en-US" sz="3600" dirty="0" smtClean="0"/>
                  <a:t>.</a:t>
                </a:r>
              </a:p>
              <a:p>
                <a:pPr>
                  <a:buNone/>
                </a:pPr>
                <a:r>
                  <a:rPr lang="en-US" sz="3600" dirty="0" smtClean="0"/>
                  <a:t> 	</a:t>
                </a:r>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963" t="-2561"/>
                </a:stretch>
              </a:blipFill>
            </p:spPr>
            <p:txBody>
              <a:bodyPr/>
              <a:lstStyle/>
              <a:p>
                <a:r>
                  <a:rPr lang="en-US">
                    <a:noFill/>
                  </a:rPr>
                  <a:t> </a:t>
                </a:r>
              </a:p>
            </p:txBody>
          </p:sp>
        </mc:Fallback>
      </mc:AlternateContent>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Algebra I </a:t>
            </a:r>
            <a:r>
              <a:rPr lang="en-US" dirty="0"/>
              <a:t>- </a:t>
            </a:r>
            <a:r>
              <a:rPr lang="en-US" dirty="0" smtClean="0"/>
              <a:t>200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What is 3/2?</a:t>
            </a:r>
          </a:p>
          <a:p>
            <a:pPr>
              <a:buNone/>
            </a:pPr>
            <a:endParaRPr lang="en-US" dirty="0"/>
          </a:p>
          <a:p>
            <a:pPr>
              <a:buNone/>
            </a:pPr>
            <a:endParaRPr lang="en-US" dirty="0" smtClean="0"/>
          </a:p>
          <a:p>
            <a:pPr>
              <a:buNone/>
            </a:pPr>
            <a:endParaRPr lang="en-US" dirty="0" smtClean="0"/>
          </a:p>
          <a:p>
            <a:pPr>
              <a:buNone/>
            </a:pPr>
            <a:endParaRPr lang="en-US" dirty="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Algebra I - 400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buNone/>
                </a:pPr>
                <a:r>
                  <a:rPr lang="en-US" dirty="0" smtClean="0"/>
                  <a:t>In the complex numbers, the equation </a:t>
                </a:r>
              </a:p>
              <a:p>
                <a:pPr>
                  <a:buNone/>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3</m:t>
                          </m:r>
                        </m:sup>
                      </m:sSup>
                      <m:r>
                        <a:rPr lang="en-US" b="0" i="1" smtClean="0">
                          <a:latin typeface="Cambria Math" panose="02040503050406030204" pitchFamily="18" charset="0"/>
                        </a:rPr>
                        <m:t>−1=0</m:t>
                      </m:r>
                    </m:oMath>
                  </m:oMathPara>
                </a14:m>
                <a:endParaRPr lang="en-US" dirty="0" smtClean="0"/>
              </a:p>
              <a:p>
                <a:pPr>
                  <a:buNone/>
                </a:pPr>
                <a:r>
                  <a:rPr lang="en-US" dirty="0" smtClean="0"/>
                  <a:t>    has three distinct solutions.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=1</m:t>
                    </m:r>
                  </m:oMath>
                </a14:m>
                <a:r>
                  <a:rPr lang="en-US" dirty="0" smtClean="0"/>
                  <a:t> is of course one of them, and this is one of the other two solutions.</a:t>
                </a:r>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3504" b="-1348"/>
                </a:stretch>
              </a:blipFill>
            </p:spPr>
            <p:txBody>
              <a:bodyPr/>
              <a:lstStyle/>
              <a:p>
                <a:r>
                  <a:rPr lang="en-US">
                    <a:noFill/>
                  </a:rPr>
                  <a:t> </a:t>
                </a:r>
              </a:p>
            </p:txBody>
          </p:sp>
        </mc:Fallback>
      </mc:AlternateContent>
      <p:sp>
        <p:nvSpPr>
          <p:cNvPr id="440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5" name="Rectangle 3"/>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4403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8" name="Rectangle 6"/>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Algebra I </a:t>
            </a:r>
            <a:r>
              <a:rPr lang="en-US" dirty="0"/>
              <a:t>- </a:t>
            </a:r>
            <a:r>
              <a:rPr lang="en-US" dirty="0" smtClean="0"/>
              <a:t>400</a:t>
            </a:r>
            <a:br>
              <a:rPr lang="en-US" dirty="0" smtClean="0"/>
            </a:br>
            <a:r>
              <a:rPr lang="en-US" dirty="0" smtClean="0"/>
              <a:t>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55000" lnSpcReduction="20000"/>
              </a:bodyPr>
              <a:lstStyle/>
              <a:p>
                <a:pPr>
                  <a:buNone/>
                </a:pPr>
                <a:r>
                  <a:rPr lang="en-US" dirty="0" smtClean="0"/>
                  <a:t>What is either</a:t>
                </a:r>
              </a:p>
              <a:p>
                <a:pPr>
                  <a:buNone/>
                </a:pPr>
                <a:endParaRPr lang="en-US" dirty="0"/>
              </a:p>
              <a:p>
                <a:pPr>
                  <a:buNone/>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−3</m:t>
                              </m:r>
                            </m:e>
                          </m:rad>
                        </m:num>
                        <m:den>
                          <m:r>
                            <a:rPr lang="en-US" b="0" i="1" smtClean="0">
                              <a:latin typeface="Cambria Math" panose="02040503050406030204" pitchFamily="18" charset="0"/>
                            </a:rPr>
                            <m:t>2</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𝑖</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3</m:t>
                              </m:r>
                            </m:e>
                          </m:rad>
                        </m:num>
                        <m:den>
                          <m:r>
                            <a:rPr lang="en-US" b="0" i="1" smtClean="0">
                              <a:latin typeface="Cambria Math" panose="02040503050406030204" pitchFamily="18" charset="0"/>
                            </a:rPr>
                            <m:t>2</m:t>
                          </m:r>
                        </m:den>
                      </m:f>
                    </m:oMath>
                  </m:oMathPara>
                </a14:m>
                <a:endParaRPr lang="en-US" dirty="0" smtClean="0"/>
              </a:p>
              <a:p>
                <a:pPr>
                  <a:buNone/>
                </a:pPr>
                <a:r>
                  <a:rPr lang="en-US" dirty="0" smtClean="0"/>
                  <a:t>Or</a:t>
                </a:r>
              </a:p>
              <a:p>
                <a:pPr>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−3</m:t>
                              </m:r>
                            </m:e>
                          </m:rad>
                        </m:num>
                        <m:den>
                          <m:r>
                            <a:rPr lang="en-US" i="1">
                              <a:latin typeface="Cambria Math" panose="02040503050406030204" pitchFamily="18" charset="0"/>
                            </a:rPr>
                            <m:t>2</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r>
                            <a:rPr lang="en-US" b="0" i="1" smtClean="0">
                              <a:latin typeface="Cambria Math" panose="02040503050406030204" pitchFamily="18" charset="0"/>
                            </a:rPr>
                            <m:t>−</m:t>
                          </m:r>
                          <m:r>
                            <a:rPr lang="en-US" i="1">
                              <a:latin typeface="Cambria Math" panose="02040503050406030204" pitchFamily="18" charset="0"/>
                            </a:rPr>
                            <m:t>𝑖</m:t>
                          </m:r>
                          <m:rad>
                            <m:radPr>
                              <m:degHide m:val="on"/>
                              <m:ctrlPr>
                                <a:rPr lang="en-US" i="1">
                                  <a:latin typeface="Cambria Math" panose="02040503050406030204" pitchFamily="18" charset="0"/>
                                </a:rPr>
                              </m:ctrlPr>
                            </m:radPr>
                            <m:deg/>
                            <m:e>
                              <m:r>
                                <a:rPr lang="en-US" i="1">
                                  <a:latin typeface="Cambria Math" panose="02040503050406030204" pitchFamily="18" charset="0"/>
                                </a:rPr>
                                <m:t>3</m:t>
                              </m:r>
                            </m:e>
                          </m:rad>
                        </m:num>
                        <m:den>
                          <m:r>
                            <a:rPr lang="en-US" i="1">
                              <a:latin typeface="Cambria Math" panose="02040503050406030204" pitchFamily="18" charset="0"/>
                            </a:rPr>
                            <m:t>2</m:t>
                          </m:r>
                        </m:den>
                      </m:f>
                    </m:oMath>
                  </m:oMathPara>
                </a14:m>
                <a:endParaRPr lang="en-US" dirty="0" smtClean="0"/>
              </a:p>
              <a:p>
                <a:pPr>
                  <a:buNone/>
                </a:pPr>
                <a:endParaRPr lang="en-US" dirty="0"/>
              </a:p>
              <a:p>
                <a:pPr>
                  <a:buNone/>
                </a:pPr>
                <a:r>
                  <a:rPr lang="en-US" dirty="0" smtClean="0"/>
                  <a:t>?</a:t>
                </a:r>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593" t="-1887" b="-1213"/>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Practice Question 1</a:t>
            </a:r>
            <a:br>
              <a:rPr lang="en-US" dirty="0" smtClean="0"/>
            </a:br>
            <a:r>
              <a:rPr lang="en-US" dirty="0" smtClean="0"/>
              <a:t>Answer</a:t>
            </a:r>
            <a:endParaRPr lang="en-US" dirty="0"/>
          </a:p>
        </p:txBody>
      </p:sp>
      <p:sp>
        <p:nvSpPr>
          <p:cNvPr id="3" name="Content Placeholder 2"/>
          <p:cNvSpPr>
            <a:spLocks noGrp="1"/>
          </p:cNvSpPr>
          <p:nvPr>
            <p:ph idx="1"/>
          </p:nvPr>
        </p:nvSpPr>
        <p:spPr/>
        <p:txBody>
          <a:bodyPr/>
          <a:lstStyle/>
          <a:p>
            <a:endParaRPr lang="en-US" dirty="0" smtClean="0"/>
          </a:p>
          <a:p>
            <a:pPr>
              <a:buNone/>
            </a:pPr>
            <a:r>
              <a:rPr lang="en-US" dirty="0" smtClean="0"/>
              <a:t>What is 7?</a:t>
            </a:r>
            <a:endParaRPr lang="en-US" dirty="0"/>
          </a:p>
          <a:p>
            <a:endParaRPr lang="en-US" dirty="0" smtClean="0"/>
          </a:p>
          <a:p>
            <a:endParaRPr lang="en-US" dirty="0"/>
          </a:p>
          <a:p>
            <a:endParaRPr lang="en-US" dirty="0" smtClean="0"/>
          </a:p>
          <a:p>
            <a:endParaRPr lang="en-US" dirty="0"/>
          </a:p>
          <a:p>
            <a:pPr>
              <a:buNone/>
            </a:pPr>
            <a:r>
              <a:rPr lang="en-US" dirty="0" smtClean="0"/>
              <a:t>							</a:t>
            </a:r>
            <a:r>
              <a:rPr lang="en-US" dirty="0" smtClean="0">
                <a:hlinkClick r:id="rId2" action="ppaction://hlinksldjump"/>
              </a:rPr>
              <a:t>Next question</a:t>
            </a:r>
            <a:endParaRPr lang="en-US" dirty="0"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Algebra I </a:t>
            </a:r>
            <a:r>
              <a:rPr lang="en-US" dirty="0"/>
              <a:t>- </a:t>
            </a:r>
            <a:r>
              <a:rPr lang="en-US" dirty="0" smtClean="0"/>
              <a:t>600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buNone/>
                </a:pPr>
                <a:r>
                  <a:rPr lang="en-US" dirty="0" smtClean="0"/>
                  <a:t>	This is the solution to the equation</a:t>
                </a:r>
              </a:p>
              <a:p>
                <a:pPr>
                  <a:buNone/>
                </a:pPr>
                <a:r>
                  <a:rPr lang="en-US" dirty="0" smtClean="0"/>
                  <a:t>	</a:t>
                </a:r>
              </a:p>
              <a:p>
                <a:pPr>
                  <a:buNone/>
                </a:pPr>
                <a:r>
                  <a:rPr lang="en-US" dirty="0" smtClean="0"/>
                  <a:t>	</a:t>
                </a:r>
                <a14:m>
                  <m:oMath xmlns:m="http://schemas.openxmlformats.org/officeDocument/2006/math">
                    <m:func>
                      <m:funcPr>
                        <m:ctrlPr>
                          <a:rPr lang="en-US" b="0" i="1" smtClean="0">
                            <a:latin typeface="Cambria Math" panose="02040503050406030204" pitchFamily="18" charset="0"/>
                          </a:rPr>
                        </m:ctrlPr>
                      </m:funcPr>
                      <m:fNa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log</m:t>
                            </m:r>
                          </m:e>
                          <m:sub>
                            <m:r>
                              <a:rPr lang="en-US" b="0" i="1" smtClean="0">
                                <a:latin typeface="Cambria Math" panose="02040503050406030204" pitchFamily="18" charset="0"/>
                              </a:rPr>
                              <m:t>2</m:t>
                            </m:r>
                          </m:sub>
                        </m:sSub>
                      </m:fName>
                      <m:e>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log</m:t>
                                </m:r>
                              </m:e>
                              <m:sub>
                                <m:r>
                                  <a:rPr lang="en-US" b="0" i="1" smtClean="0">
                                    <a:latin typeface="Cambria Math" panose="02040503050406030204" pitchFamily="18" charset="0"/>
                                  </a:rPr>
                                  <m:t>2</m:t>
                                </m:r>
                              </m:sub>
                            </m:sSub>
                          </m:fName>
                          <m:e>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log</m:t>
                                    </m:r>
                                  </m:e>
                                  <m:sub>
                                    <m:r>
                                      <a:rPr lang="en-US" b="0" i="1" smtClean="0">
                                        <a:latin typeface="Cambria Math" panose="02040503050406030204" pitchFamily="18" charset="0"/>
                                      </a:rPr>
                                      <m:t>2</m:t>
                                    </m:r>
                                  </m:sub>
                                </m:sSub>
                              </m:fName>
                              <m:e>
                                <m:r>
                                  <a:rPr lang="en-US" b="0" i="1" smtClean="0">
                                    <a:latin typeface="Cambria Math" panose="02040503050406030204" pitchFamily="18" charset="0"/>
                                  </a:rPr>
                                  <m:t>𝑥</m:t>
                                </m:r>
                                <m:r>
                                  <a:rPr lang="en-US" b="0" i="1" smtClean="0">
                                    <a:latin typeface="Cambria Math" panose="02040503050406030204" pitchFamily="18" charset="0"/>
                                  </a:rPr>
                                  <m:t>))=1</m:t>
                                </m:r>
                              </m:e>
                            </m:func>
                          </m:e>
                        </m:func>
                      </m:e>
                    </m:func>
                  </m:oMath>
                </a14:m>
                <a:r>
                  <a:rPr lang="en-US" dirty="0" smtClean="0"/>
                  <a:t>.</a:t>
                </a:r>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3504"/>
                </a:stretch>
              </a:blipFill>
            </p:spPr>
            <p:txBody>
              <a:bodyPr/>
              <a:lstStyle/>
              <a:p>
                <a:r>
                  <a:rPr lang="en-US">
                    <a:noFill/>
                  </a:rPr>
                  <a:t> </a:t>
                </a:r>
              </a:p>
            </p:txBody>
          </p:sp>
        </mc:Fallback>
      </mc:AlternateContent>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9" name="Rectangle 3"/>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994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Algebra I </a:t>
            </a:r>
            <a:r>
              <a:rPr lang="en-US" dirty="0"/>
              <a:t>- </a:t>
            </a:r>
            <a:r>
              <a:rPr lang="en-US" dirty="0" smtClean="0"/>
              <a:t>600</a:t>
            </a:r>
            <a:br>
              <a:rPr lang="en-US" dirty="0" smtClean="0"/>
            </a:br>
            <a:r>
              <a:rPr lang="en-US" dirty="0" smtClean="0"/>
              <a:t>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buNone/>
                </a:pPr>
                <a:r>
                  <a:rPr lang="en-US" dirty="0" smtClean="0"/>
                  <a:t>What is </a:t>
                </a:r>
                <a14:m>
                  <m:oMath xmlns:m="http://schemas.openxmlformats.org/officeDocument/2006/math">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2</m:t>
                            </m:r>
                          </m:sup>
                        </m:sSup>
                      </m:e>
                      <m:sup>
                        <m:r>
                          <a:rPr lang="en-US" b="0" i="1" smtClean="0">
                            <a:latin typeface="Cambria Math" panose="02040503050406030204" pitchFamily="18" charset="0"/>
                          </a:rPr>
                          <m:t>2</m:t>
                        </m:r>
                      </m:sup>
                    </m:sSup>
                    <m:r>
                      <a:rPr lang="en-US" b="0" i="1" smtClean="0">
                        <a:latin typeface="Cambria Math" panose="02040503050406030204" pitchFamily="18" charset="0"/>
                      </a:rPr>
                      <m:t>=16?</m:t>
                    </m:r>
                  </m:oMath>
                </a14:m>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852"/>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Algebra I </a:t>
            </a:r>
            <a:r>
              <a:rPr lang="en-US" dirty="0"/>
              <a:t>- </a:t>
            </a:r>
            <a:r>
              <a:rPr lang="en-US" dirty="0" smtClean="0"/>
              <a:t>800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7500" lnSpcReduction="20000"/>
              </a:bodyPr>
              <a:lstStyle/>
              <a:p>
                <a:pPr>
                  <a:buNone/>
                </a:pPr>
                <a:r>
                  <a:rPr lang="en-US" dirty="0" smtClean="0"/>
                  <a:t>	This is the unique solution to the system of equations	</a:t>
                </a:r>
              </a:p>
              <a:p>
                <a:pPr>
                  <a:buNone/>
                </a:pPr>
                <a:endParaRPr lang="en-US" dirty="0"/>
              </a:p>
              <a:p>
                <a:pPr>
                  <a:buNone/>
                </a:pPr>
                <a14:m>
                  <m:oMathPara xmlns:m="http://schemas.openxmlformats.org/officeDocument/2006/math">
                    <m:oMathParaPr>
                      <m:jc m:val="centerGroup"/>
                    </m:oMathParaPr>
                    <m:oMath xmlns:m="http://schemas.openxmlformats.org/officeDocument/2006/math">
                      <m:m>
                        <m:mPr>
                          <m:mcs>
                            <m:mc>
                              <m:mcPr>
                                <m:count m:val="1"/>
                                <m:mcJc m:val="center"/>
                              </m:mcPr>
                            </m:mc>
                          </m:mcs>
                          <m:ctrlPr>
                            <a:rPr lang="en-US" i="1" smtClean="0">
                              <a:latin typeface="Cambria Math" panose="02040503050406030204" pitchFamily="18" charset="0"/>
                            </a:rPr>
                          </m:ctrlPr>
                        </m:mPr>
                        <m:mr>
                          <m:e>
                            <m:r>
                              <m:rPr>
                                <m:brk m:alnAt="7"/>
                              </m:rPr>
                              <a:rPr lang="en-US" b="0" i="1" smtClean="0">
                                <a:latin typeface="Cambria Math" panose="02040503050406030204" pitchFamily="18" charset="0"/>
                              </a:rPr>
                              <m:t>4</m:t>
                            </m:r>
                            <m:r>
                              <a:rPr lang="en-US" b="0" i="1" smtClean="0">
                                <a:latin typeface="Cambria Math" panose="02040503050406030204" pitchFamily="18" charset="0"/>
                              </a:rPr>
                              <m:t>𝑥</m:t>
                            </m:r>
                            <m:r>
                              <a:rPr lang="en-US" b="0" i="1" smtClean="0">
                                <a:latin typeface="Cambria Math" panose="02040503050406030204" pitchFamily="18" charset="0"/>
                              </a:rPr>
                              <m:t>+5</m:t>
                            </m:r>
                            <m:r>
                              <a:rPr lang="en-US" b="0" i="1" smtClean="0">
                                <a:latin typeface="Cambria Math" panose="02040503050406030204" pitchFamily="18" charset="0"/>
                              </a:rPr>
                              <m:t>𝑦</m:t>
                            </m:r>
                            <m:r>
                              <a:rPr lang="en-US" b="0" i="1" smtClean="0">
                                <a:latin typeface="Cambria Math" panose="02040503050406030204" pitchFamily="18" charset="0"/>
                              </a:rPr>
                              <m:t>=6</m:t>
                            </m:r>
                          </m:e>
                        </m:mr>
                        <m:mr>
                          <m:e>
                            <m:r>
                              <a:rPr lang="en-US" b="0" i="1" smtClean="0">
                                <a:latin typeface="Cambria Math" panose="02040503050406030204" pitchFamily="18" charset="0"/>
                              </a:rPr>
                              <m:t>7</m:t>
                            </m:r>
                            <m:r>
                              <a:rPr lang="en-US" b="0" i="1" smtClean="0">
                                <a:latin typeface="Cambria Math" panose="02040503050406030204" pitchFamily="18" charset="0"/>
                              </a:rPr>
                              <m:t>𝑥</m:t>
                            </m:r>
                            <m:r>
                              <a:rPr lang="en-US" b="0" i="1" smtClean="0">
                                <a:latin typeface="Cambria Math" panose="02040503050406030204" pitchFamily="18" charset="0"/>
                              </a:rPr>
                              <m:t>+8</m:t>
                            </m:r>
                            <m:r>
                              <a:rPr lang="en-US" b="0" i="1" smtClean="0">
                                <a:latin typeface="Cambria Math" panose="02040503050406030204" pitchFamily="18" charset="0"/>
                              </a:rPr>
                              <m:t>𝑦</m:t>
                            </m:r>
                            <m:r>
                              <a:rPr lang="en-US" b="0" i="1" smtClean="0">
                                <a:latin typeface="Cambria Math" panose="02040503050406030204" pitchFamily="18" charset="0"/>
                              </a:rPr>
                              <m:t>=9</m:t>
                            </m:r>
                          </m:e>
                        </m:mr>
                      </m:m>
                    </m:oMath>
                  </m:oMathPara>
                </a14:m>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185" t="-2561"/>
                </a:stretch>
              </a:blipFill>
            </p:spPr>
            <p:txBody>
              <a:bodyPr/>
              <a:lstStyle/>
              <a:p>
                <a:r>
                  <a:rPr lang="en-US">
                    <a:noFill/>
                  </a:rPr>
                  <a:t> </a:t>
                </a:r>
              </a:p>
            </p:txBody>
          </p:sp>
        </mc:Fallback>
      </mc:AlternateContent>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Algebra I </a:t>
            </a:r>
            <a:r>
              <a:rPr lang="en-US" dirty="0"/>
              <a:t>- </a:t>
            </a:r>
            <a:r>
              <a:rPr lang="en-US" dirty="0" smtClean="0"/>
              <a:t>800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What is x=-1,  y=2?</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Algebra I </a:t>
            </a:r>
            <a:r>
              <a:rPr lang="en-US" dirty="0"/>
              <a:t>- </a:t>
            </a:r>
            <a:r>
              <a:rPr lang="en-US" dirty="0" smtClean="0"/>
              <a:t>1000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600" y="1600200"/>
                <a:ext cx="8229600" cy="4525963"/>
              </a:xfrm>
            </p:spPr>
            <p:txBody>
              <a:bodyPr>
                <a:normAutofit fontScale="92500" lnSpcReduction="20000"/>
              </a:bodyPr>
              <a:lstStyle/>
              <a:p>
                <a:pPr>
                  <a:buNone/>
                </a:pPr>
                <a:r>
                  <a:rPr lang="en-US" sz="2800" dirty="0" smtClean="0"/>
                  <a:t>    This is the number of points at which the curves</a:t>
                </a:r>
              </a:p>
              <a:p>
                <a:pPr>
                  <a:buNone/>
                </a:pPr>
                <a:endParaRPr lang="en-US" sz="2800" dirty="0"/>
              </a:p>
              <a:p>
                <a:pPr>
                  <a:buNone/>
                </a:pPr>
                <a:r>
                  <a:rPr lang="en-US" b="0" dirty="0" smtClean="0"/>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𝑦</m:t>
                        </m:r>
                      </m:e>
                      <m:sup>
                        <m:r>
                          <a:rPr lang="en-US" b="0" i="1" smtClean="0">
                            <a:latin typeface="Cambria Math" panose="02040503050406030204" pitchFamily="18" charset="0"/>
                          </a:rPr>
                          <m:t>2</m:t>
                        </m:r>
                      </m:sup>
                    </m:sSup>
                    <m:r>
                      <a:rPr lang="en-US" b="0" i="1" smtClean="0">
                        <a:latin typeface="Cambria Math" panose="02040503050406030204" pitchFamily="18" charset="0"/>
                      </a:rPr>
                      <m:t>−9=0</m:t>
                    </m:r>
                  </m:oMath>
                </a14:m>
                <a:r>
                  <a:rPr lang="en-US" dirty="0" smtClean="0"/>
                  <a:t> </a:t>
                </a:r>
              </a:p>
              <a:p>
                <a:pPr>
                  <a:buNone/>
                </a:pPr>
                <a:r>
                  <a:rPr lang="en-US" dirty="0" smtClean="0"/>
                  <a:t>and</a:t>
                </a:r>
              </a:p>
              <a:p>
                <a:pPr>
                  <a:buNone/>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r>
                        <a:rPr lang="en-US" b="0" i="1" smtClean="0">
                          <a:latin typeface="Cambria Math" panose="02040503050406030204" pitchFamily="18" charset="0"/>
                        </a:rPr>
                        <m:t>−16</m:t>
                      </m:r>
                      <m:r>
                        <a:rPr lang="en-US" b="0" i="1" smtClean="0">
                          <a:latin typeface="Cambria Math" panose="02040503050406030204" pitchFamily="18" charset="0"/>
                        </a:rPr>
                        <m:t>𝑥</m:t>
                      </m:r>
                      <m:r>
                        <a:rPr lang="en-US" b="0" i="1" smtClean="0">
                          <a:latin typeface="Cambria Math" panose="02040503050406030204" pitchFamily="18" charset="0"/>
                        </a:rPr>
                        <m:t>+39+</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𝑦</m:t>
                          </m:r>
                        </m:e>
                        <m:sup>
                          <m:r>
                            <a:rPr lang="en-US" b="0" i="1" smtClean="0">
                              <a:latin typeface="Cambria Math" panose="02040503050406030204" pitchFamily="18" charset="0"/>
                            </a:rPr>
                            <m:t>2</m:t>
                          </m:r>
                        </m:sup>
                      </m:sSup>
                      <m:r>
                        <a:rPr lang="en-US" b="0" i="1" smtClean="0">
                          <a:latin typeface="Cambria Math" panose="02040503050406030204" pitchFamily="18" charset="0"/>
                        </a:rPr>
                        <m:t>=0</m:t>
                      </m:r>
                    </m:oMath>
                  </m:oMathPara>
                </a14:m>
                <a:endParaRPr lang="en-US" b="0" dirty="0" smtClean="0"/>
              </a:p>
              <a:p>
                <a:pPr>
                  <a:buNone/>
                </a:pPr>
                <a:r>
                  <a:rPr lang="en-US" dirty="0" smtClean="0"/>
                  <a:t>intersect.</a:t>
                </a: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600" y="1600200"/>
                <a:ext cx="8229600" cy="4525963"/>
              </a:xfrm>
              <a:blipFill>
                <a:blip r:embed="rId3"/>
                <a:stretch>
                  <a:fillRect l="-1704" t="-2830" b="-2965"/>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Practice Question 2</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The degree measure of each angle in a square.</a:t>
            </a:r>
            <a:endParaRPr lang="en-US" dirty="0"/>
          </a:p>
          <a:p>
            <a:endParaRPr lang="en-US" dirty="0" smtClean="0"/>
          </a:p>
          <a:p>
            <a:endParaRPr lang="en-US" dirty="0"/>
          </a:p>
          <a:p>
            <a:endParaRPr lang="en-US" dirty="0" smtClean="0"/>
          </a:p>
          <a:p>
            <a:endParaRPr lang="en-US" dirty="0"/>
          </a:p>
          <a:p>
            <a:pPr>
              <a:buNone/>
            </a:pPr>
            <a:r>
              <a:rPr lang="en-US" dirty="0" smtClean="0">
                <a:hlinkClick r:id="rId2" action="ppaction://hlinksldjump"/>
              </a:rPr>
              <a:t>Display Answer</a:t>
            </a:r>
            <a:r>
              <a:rPr lang="en-US" dirty="0" smtClean="0"/>
              <a:t>				</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Algebra I </a:t>
            </a:r>
            <a:r>
              <a:rPr lang="en-US" dirty="0"/>
              <a:t>- </a:t>
            </a:r>
            <a:r>
              <a:rPr lang="en-US" dirty="0" smtClean="0"/>
              <a:t>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What is 1?</a:t>
            </a:r>
          </a:p>
          <a:p>
            <a:pPr>
              <a:buNone/>
            </a:pPr>
            <a:r>
              <a:rPr lang="en-US" dirty="0" smtClean="0"/>
              <a:t>(one is a circle of radius 3 centered at (0,0), the other is a circle of radius 5 centered at (8,0).)</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Palindromes-200</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The integer 173 can be written as the sum of two positive integers which are both palindromes in two ways.  </a:t>
            </a:r>
          </a:p>
          <a:p>
            <a:pPr>
              <a:buNone/>
            </a:pPr>
            <a:endParaRPr lang="en-US" dirty="0" smtClean="0"/>
          </a:p>
          <a:p>
            <a:pPr>
              <a:buNone/>
            </a:pPr>
            <a:r>
              <a:rPr lang="en-US" dirty="0" smtClean="0"/>
              <a:t>	One is the cheap way 173 = 171+2	</a:t>
            </a:r>
          </a:p>
          <a:p>
            <a:pPr>
              <a:buNone/>
            </a:pPr>
            <a:endParaRPr lang="en-US" dirty="0"/>
          </a:p>
          <a:p>
            <a:pPr>
              <a:buNone/>
            </a:pPr>
            <a:r>
              <a:rPr lang="en-US" dirty="0" smtClean="0"/>
              <a:t>	This is the other way.</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Palindromes-200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What </a:t>
            </a:r>
            <a:r>
              <a:rPr lang="en-US" dirty="0"/>
              <a:t>is </a:t>
            </a:r>
            <a:r>
              <a:rPr lang="en-US" dirty="0" smtClean="0"/>
              <a:t>173 = 151+22</a:t>
            </a:r>
            <a:r>
              <a:rPr lang="en-US" dirty="0" smtClean="0">
                <a:solidFill>
                  <a:prstClr val="black"/>
                </a:solidFill>
              </a:rPr>
              <a:t>?</a:t>
            </a:r>
            <a:endParaRPr lang="en-US" dirty="0">
              <a:solidFill>
                <a:prstClr val="black"/>
              </a:solidFill>
            </a:endParaRPr>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Palindromes-400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lvl="0">
                  <a:buNone/>
                </a:pPr>
                <a:r>
                  <a:rPr lang="en-US" dirty="0" smtClean="0"/>
                  <a:t>	This is the number of positive, odd integers </a:t>
                </a:r>
                <a14:m>
                  <m:oMath xmlns:m="http://schemas.openxmlformats.org/officeDocument/2006/math">
                    <m:r>
                      <a:rPr lang="en-US" b="0" i="1" smtClean="0">
                        <a:latin typeface="Cambria Math" panose="02040503050406030204" pitchFamily="18" charset="0"/>
                      </a:rPr>
                      <m:t>𝑥</m:t>
                    </m:r>
                  </m:oMath>
                </a14:m>
                <a:r>
                  <a:rPr lang="en-US" dirty="0" smtClean="0"/>
                  <a:t> with </a:t>
                </a:r>
              </a:p>
              <a:p>
                <a:pPr lvl="0">
                  <a:buNone/>
                </a:pPr>
                <a:endParaRPr lang="en-US" b="0" i="1" dirty="0">
                  <a:latin typeface="Cambria Math" panose="02040503050406030204" pitchFamily="18" charset="0"/>
                </a:endParaRPr>
              </a:p>
              <a:p>
                <a:pPr lvl="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rPr>
                        <m:t>𝑥</m:t>
                      </m:r>
                      <m:r>
                        <a:rPr lang="en-US" b="0" i="1" smtClean="0">
                          <a:latin typeface="Cambria Math" panose="02040503050406030204" pitchFamily="18" charset="0"/>
                        </a:rPr>
                        <m:t>&lt;10,000</m:t>
                      </m:r>
                    </m:oMath>
                  </m:oMathPara>
                </a14:m>
                <a:endParaRPr lang="en-US" dirty="0" smtClean="0"/>
              </a:p>
              <a:p>
                <a:pPr lvl="0">
                  <a:buNone/>
                </a:pPr>
                <a:endParaRPr lang="en-US" dirty="0"/>
              </a:p>
              <a:p>
                <a:pPr lvl="0">
                  <a:buNone/>
                </a:pPr>
                <a:r>
                  <a:rPr lang="en-US" dirty="0" smtClean="0"/>
                  <a:t>	which are palindromes.</a:t>
                </a:r>
              </a:p>
              <a:p>
                <a:pPr>
                  <a:buNone/>
                </a:pPr>
                <a:endParaRPr lang="en-US"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3504" b="-3369"/>
                </a:stretch>
              </a:blipFill>
            </p:spPr>
            <p:txBody>
              <a:bodyPr/>
              <a:lstStyle/>
              <a:p>
                <a:r>
                  <a:rPr lang="en-US">
                    <a:noFill/>
                  </a:rPr>
                  <a:t> </a:t>
                </a:r>
              </a:p>
            </p:txBody>
          </p:sp>
        </mc:Fallback>
      </mc:AlternateContent>
      <p:sp>
        <p:nvSpPr>
          <p:cNvPr id="235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5" name="Rectangle 3"/>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355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8"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Palindromes-400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r>
              <a:rPr lang="en-US" dirty="0"/>
              <a:t>What is </a:t>
            </a:r>
            <a:r>
              <a:rPr lang="en-US" dirty="0" smtClean="0"/>
              <a:t>110?</a:t>
            </a:r>
          </a:p>
          <a:p>
            <a:pPr>
              <a:buNone/>
            </a:pPr>
            <a:r>
              <a:rPr lang="en-US" dirty="0" smtClean="0"/>
              <a:t>(such an integer has 1, 2,3, or 4 digits)</a:t>
            </a:r>
          </a:p>
          <a:p>
            <a:pPr>
              <a:buNone/>
            </a:pPr>
            <a:endParaRPr lang="en-US" dirty="0"/>
          </a:p>
          <a:p>
            <a:pPr>
              <a:buNone/>
            </a:pPr>
            <a:r>
              <a:rPr lang="en-US" dirty="0"/>
              <a:t> </a:t>
            </a:r>
            <a:r>
              <a:rPr lang="en-US" dirty="0" smtClean="0"/>
              <a:t>x			5 choices</a:t>
            </a:r>
          </a:p>
          <a:p>
            <a:pPr>
              <a:buNone/>
            </a:pPr>
            <a:r>
              <a:rPr lang="en-US" dirty="0"/>
              <a:t> </a:t>
            </a:r>
            <a:r>
              <a:rPr lang="en-US" dirty="0" smtClean="0"/>
              <a:t>x </a:t>
            </a:r>
            <a:r>
              <a:rPr lang="en-US" dirty="0" err="1" smtClean="0"/>
              <a:t>x</a:t>
            </a:r>
            <a:r>
              <a:rPr lang="en-US" dirty="0" smtClean="0"/>
              <a:t>		5 choices (last digit 1,3,5,7,9 = first digit)	</a:t>
            </a:r>
          </a:p>
          <a:p>
            <a:pPr>
              <a:buNone/>
            </a:pPr>
            <a:r>
              <a:rPr lang="en-US" dirty="0"/>
              <a:t> </a:t>
            </a:r>
            <a:r>
              <a:rPr lang="en-US" dirty="0" smtClean="0"/>
              <a:t>x </a:t>
            </a:r>
            <a:r>
              <a:rPr lang="en-US" dirty="0" err="1" smtClean="0"/>
              <a:t>x</a:t>
            </a:r>
            <a:r>
              <a:rPr lang="en-US" dirty="0" smtClean="0"/>
              <a:t> </a:t>
            </a:r>
            <a:r>
              <a:rPr lang="en-US" dirty="0" err="1" smtClean="0"/>
              <a:t>x</a:t>
            </a:r>
            <a:r>
              <a:rPr lang="en-US" dirty="0" smtClean="0"/>
              <a:t>         	</a:t>
            </a:r>
            <a:r>
              <a:rPr lang="en-US" sz="2600" dirty="0" smtClean="0"/>
              <a:t>5x10=50 choices (1</a:t>
            </a:r>
            <a:r>
              <a:rPr lang="en-US" sz="2600" baseline="30000" dirty="0" smtClean="0"/>
              <a:t>st</a:t>
            </a:r>
            <a:r>
              <a:rPr lang="en-US" sz="2600" dirty="0"/>
              <a:t> </a:t>
            </a:r>
            <a:r>
              <a:rPr lang="en-US" sz="2600" dirty="0" smtClean="0"/>
              <a:t>and last 1,3,5,7,9, middle any)</a:t>
            </a:r>
            <a:endParaRPr lang="en-US" dirty="0" smtClean="0"/>
          </a:p>
          <a:p>
            <a:pPr>
              <a:buNone/>
            </a:pPr>
            <a:r>
              <a:rPr lang="en-US" dirty="0"/>
              <a:t> </a:t>
            </a:r>
            <a:r>
              <a:rPr lang="en-US" dirty="0" smtClean="0"/>
              <a:t>x </a:t>
            </a:r>
            <a:r>
              <a:rPr lang="en-US" dirty="0" err="1" smtClean="0"/>
              <a:t>x</a:t>
            </a:r>
            <a:r>
              <a:rPr lang="en-US" dirty="0" smtClean="0"/>
              <a:t> </a:t>
            </a:r>
            <a:r>
              <a:rPr lang="en-US" dirty="0" err="1" smtClean="0"/>
              <a:t>x</a:t>
            </a:r>
            <a:r>
              <a:rPr lang="en-US" dirty="0" smtClean="0"/>
              <a:t> </a:t>
            </a:r>
            <a:r>
              <a:rPr lang="en-US" dirty="0" err="1" smtClean="0"/>
              <a:t>x</a:t>
            </a:r>
            <a:r>
              <a:rPr lang="en-US" dirty="0" smtClean="0"/>
              <a:t> 		5x10 =50 </a:t>
            </a:r>
            <a:r>
              <a:rPr lang="en-US" sz="2100" dirty="0" smtClean="0"/>
              <a:t>(5 choices for first/last, 10 choices for the 2 middle digits)</a:t>
            </a: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Practice Question 2</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a:bodyPr>
          <a:lstStyle/>
          <a:p>
            <a:pPr>
              <a:buNone/>
            </a:pPr>
            <a:endParaRPr lang="en-US" dirty="0" smtClean="0"/>
          </a:p>
          <a:p>
            <a:pPr>
              <a:buNone/>
            </a:pPr>
            <a:r>
              <a:rPr lang="en-US" dirty="0" smtClean="0"/>
              <a:t>What is 90 degrees?</a:t>
            </a:r>
          </a:p>
          <a:p>
            <a:pPr>
              <a:buNone/>
            </a:pPr>
            <a:endParaRPr lang="en-US" dirty="0" smtClean="0"/>
          </a:p>
          <a:p>
            <a:pPr>
              <a:buNone/>
            </a:pPr>
            <a:r>
              <a:rPr lang="en-US" dirty="0"/>
              <a:t/>
            </a:r>
            <a:br>
              <a:rPr lang="en-US" dirty="0"/>
            </a:br>
            <a:endParaRPr lang="en-US" dirty="0" smtClean="0"/>
          </a:p>
          <a:p>
            <a:pPr>
              <a:buNone/>
            </a:pPr>
            <a:endParaRPr lang="en-US" dirty="0" smtClean="0"/>
          </a:p>
          <a:p>
            <a:endParaRPr lang="en-US" dirty="0"/>
          </a:p>
          <a:p>
            <a:pPr>
              <a:buNone/>
            </a:pPr>
            <a:r>
              <a:rPr lang="en-US" dirty="0" smtClean="0"/>
              <a:t>							</a:t>
            </a:r>
            <a:r>
              <a:rPr lang="en-US" dirty="0" smtClean="0">
                <a:hlinkClick r:id="rId2" action="ppaction://hlinksldjump"/>
              </a:rPr>
              <a:t>Show categories</a:t>
            </a:r>
            <a:endParaRPr lang="en-US" dirty="0" smtClean="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Palindromes-600</a:t>
            </a:r>
            <a:endParaRPr lang="en-US" dirty="0"/>
          </a:p>
        </p:txBody>
      </p:sp>
      <p:sp>
        <p:nvSpPr>
          <p:cNvPr id="3" name="Content Placeholder 2"/>
          <p:cNvSpPr>
            <a:spLocks noGrp="1"/>
          </p:cNvSpPr>
          <p:nvPr>
            <p:ph idx="1"/>
          </p:nvPr>
        </p:nvSpPr>
        <p:spPr>
          <a:xfrm>
            <a:off x="609600" y="1295400"/>
            <a:ext cx="8229600" cy="4525963"/>
          </a:xfrm>
        </p:spPr>
        <p:txBody>
          <a:bodyPr>
            <a:normAutofit fontScale="92500" lnSpcReduction="20000"/>
          </a:bodyPr>
          <a:lstStyle/>
          <a:p>
            <a:pPr>
              <a:buNone/>
            </a:pPr>
            <a:r>
              <a:rPr lang="en-US" dirty="0" smtClean="0"/>
              <a:t>	This is the smallest two digit positive integer which is not a palindrome nor can it be expressed as the sum of two palindromes.		</a:t>
            </a:r>
          </a:p>
          <a:p>
            <a:pPr>
              <a:buNone/>
            </a:pPr>
            <a:endParaRPr lang="en-US" dirty="0" smtClean="0"/>
          </a:p>
          <a:p>
            <a:pPr>
              <a:buNone/>
            </a:pPr>
            <a:endParaRPr lang="en-US" dirty="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19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Rectangle 6"/>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Palindromes-600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What is 21?</a:t>
            </a:r>
            <a:endParaRPr lang="en-US" dirty="0"/>
          </a:p>
          <a:p>
            <a:pPr>
              <a:buNone/>
            </a:pPr>
            <a:r>
              <a:rPr lang="en-US" dirty="0" smtClean="0"/>
              <a:t>Note that every integer from 11 to 19 is either a palindrome or 11+a one digit palindrome, and </a:t>
            </a:r>
          </a:p>
          <a:p>
            <a:pPr>
              <a:buNone/>
            </a:pPr>
            <a:r>
              <a:rPr lang="en-US" dirty="0" smtClean="0"/>
              <a:t>note that 20 = 9+11, but</a:t>
            </a:r>
          </a:p>
          <a:p>
            <a:pPr>
              <a:buNone/>
            </a:pPr>
            <a:r>
              <a:rPr lang="en-US" dirty="0"/>
              <a:t> </a:t>
            </a:r>
            <a:r>
              <a:rPr lang="en-US" dirty="0" smtClean="0"/>
              <a:t>if 21=</a:t>
            </a:r>
            <a:r>
              <a:rPr lang="en-US" dirty="0" err="1" smtClean="0"/>
              <a:t>x+y</a:t>
            </a:r>
            <a:r>
              <a:rPr lang="en-US" dirty="0" smtClean="0"/>
              <a:t>, x cannot have one digit since 21-x would be 21, 20, 19, 18, …, or 12, none of which are palindromes.</a:t>
            </a:r>
          </a:p>
          <a:p>
            <a:pPr>
              <a:buNone/>
            </a:pPr>
            <a:r>
              <a:rPr lang="en-US" dirty="0" smtClean="0"/>
              <a:t>Therefore, x must be a 2 digit palindrome, but only x=11 is possible, and 10 is not a palindrome.</a:t>
            </a:r>
          </a:p>
          <a:p>
            <a:pPr>
              <a:buNone/>
            </a:pPr>
            <a:endParaRPr lang="en-US" dirty="0"/>
          </a:p>
          <a:p>
            <a:pPr>
              <a:buNone/>
            </a:pPr>
            <a:endParaRPr lang="en-US" dirty="0" smtClean="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Palindromes-800</a:t>
            </a:r>
            <a:endParaRPr lang="en-US" dirty="0"/>
          </a:p>
        </p:txBody>
      </p:sp>
      <p:sp>
        <p:nvSpPr>
          <p:cNvPr id="3" name="Content Placeholder 2"/>
          <p:cNvSpPr>
            <a:spLocks noGrp="1"/>
          </p:cNvSpPr>
          <p:nvPr>
            <p:ph idx="1"/>
          </p:nvPr>
        </p:nvSpPr>
        <p:spPr/>
        <p:txBody>
          <a:bodyPr>
            <a:normAutofit/>
          </a:bodyPr>
          <a:lstStyle/>
          <a:p>
            <a:pPr>
              <a:buNone/>
            </a:pPr>
            <a:r>
              <a:rPr lang="en-US" dirty="0" smtClean="0"/>
              <a:t>This is the smallest positive integer greater than 10 which is both a palindrome and a perfect square.</a:t>
            </a: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Palindromes-800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What is 121?</a:t>
            </a:r>
          </a:p>
          <a:p>
            <a:pPr>
              <a:buNone/>
            </a:pPr>
            <a:endParaRPr lang="en-US" dirty="0" smtClean="0"/>
          </a:p>
          <a:p>
            <a:pPr>
              <a:buNone/>
            </a:pPr>
            <a:r>
              <a:rPr lang="en-US" dirty="0" smtClean="0"/>
              <a:t>Note that none of the smaller squares &gt; 10 (16, 25, 36, 49, 64, 81, 100) are palindromes.</a:t>
            </a:r>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
        <p:nvSpPr>
          <p:cNvPr id="133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315" name="Rectangle 3"/>
          <p:cNvSpPr>
            <a:spLocks noChangeArrowheads="1"/>
          </p:cNvSpPr>
          <p:nvPr/>
        </p:nvSpPr>
        <p:spPr bwMode="auto">
          <a:xfrm>
            <a:off x="0" y="1133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Palindromes-1000</a:t>
            </a:r>
            <a:endParaRPr lang="en-US" dirty="0"/>
          </a:p>
        </p:txBody>
      </p:sp>
      <p:sp>
        <p:nvSpPr>
          <p:cNvPr id="3" name="Content Placeholder 2"/>
          <p:cNvSpPr>
            <a:spLocks noGrp="1"/>
          </p:cNvSpPr>
          <p:nvPr>
            <p:ph idx="1"/>
          </p:nvPr>
        </p:nvSpPr>
        <p:spPr>
          <a:xfrm>
            <a:off x="685800" y="1452274"/>
            <a:ext cx="8229600" cy="4525963"/>
          </a:xfrm>
        </p:spPr>
        <p:txBody>
          <a:bodyPr>
            <a:normAutofit fontScale="77500" lnSpcReduction="20000"/>
          </a:bodyPr>
          <a:lstStyle/>
          <a:p>
            <a:pPr>
              <a:buNone/>
            </a:pPr>
            <a:r>
              <a:rPr lang="en-US" sz="2900" dirty="0" smtClean="0"/>
              <a:t>Given a positive integer with 2 or more digits, it is often (but not always) possible to produce palindromes using the following algorithm.</a:t>
            </a:r>
          </a:p>
          <a:p>
            <a:pPr>
              <a:buNone/>
            </a:pPr>
            <a:r>
              <a:rPr lang="en-US" sz="2900" dirty="0" smtClean="0"/>
              <a:t>	1. Input a positive integer with 2 or more digits.</a:t>
            </a:r>
          </a:p>
          <a:p>
            <a:pPr>
              <a:buNone/>
            </a:pPr>
            <a:r>
              <a:rPr lang="en-US" sz="2900" dirty="0" smtClean="0"/>
              <a:t>	2. Reverse the digits in that integer, and add to the original integer.</a:t>
            </a:r>
          </a:p>
          <a:p>
            <a:pPr>
              <a:buNone/>
            </a:pPr>
            <a:r>
              <a:rPr lang="en-US" sz="2900" dirty="0"/>
              <a:t>	</a:t>
            </a:r>
            <a:r>
              <a:rPr lang="en-US" sz="2900" dirty="0" smtClean="0"/>
              <a:t>3. If the result of step 2 is a palindrome, stop.  Else, take the result of step 2 and repeat step 2.</a:t>
            </a:r>
          </a:p>
          <a:p>
            <a:pPr>
              <a:buNone/>
            </a:pPr>
            <a:r>
              <a:rPr lang="en-US" sz="2900" dirty="0" smtClean="0"/>
              <a:t>This is the palindrome outputted if you begin with the integer 194.</a:t>
            </a:r>
            <a:endParaRPr lang="en-US" sz="2900"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291" name="Rectangle 3"/>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229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pPr marL="0" indent="0" algn="ctr">
              <a:buNone/>
            </a:pPr>
            <a:r>
              <a:rPr lang="en-US" sz="14400" dirty="0" smtClean="0"/>
              <a:t>Crossword Clues</a:t>
            </a:r>
          </a:p>
          <a:p>
            <a:endParaRPr lang="en-US" dirty="0"/>
          </a:p>
          <a:p>
            <a:pPr marL="0" indent="0">
              <a:buNone/>
            </a:pPr>
            <a:endParaRPr lang="en-US" dirty="0" smtClean="0"/>
          </a:p>
          <a:p>
            <a:endParaRPr lang="en-US" dirty="0"/>
          </a:p>
          <a:p>
            <a:endParaRPr lang="en-US" dirty="0" smtClean="0"/>
          </a:p>
          <a:p>
            <a:endParaRPr lang="en-US" dirty="0"/>
          </a:p>
          <a:p>
            <a:pPr marL="0" indent="0">
              <a:buNone/>
            </a:pPr>
            <a:r>
              <a:rPr lang="en-US" dirty="0" smtClean="0">
                <a:hlinkClick r:id="rId2" action="ppaction://hlinksldjump"/>
              </a:rPr>
              <a:t>Next</a:t>
            </a:r>
            <a:r>
              <a:rPr lang="en-US" dirty="0" smtClean="0"/>
              <a:t> </a:t>
            </a:r>
            <a:endParaRPr lang="en-US" dirty="0"/>
          </a:p>
        </p:txBody>
      </p:sp>
    </p:spTree>
    <p:extLst>
      <p:ext uri="{BB962C8B-B14F-4D97-AF65-F5344CB8AC3E}">
        <p14:creationId xmlns:p14="http://schemas.microsoft.com/office/powerpoint/2010/main" val="390371975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Palindromes-1000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r>
              <a:rPr lang="en-US" dirty="0" smtClean="0"/>
              <a:t>	What is 2992?</a:t>
            </a:r>
          </a:p>
          <a:p>
            <a:pPr>
              <a:buNone/>
            </a:pPr>
            <a:r>
              <a:rPr lang="en-US" dirty="0" smtClean="0"/>
              <a:t>    </a:t>
            </a: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Double (1)</a:t>
            </a:r>
            <a:endParaRPr lang="en-US" dirty="0"/>
          </a:p>
        </p:txBody>
      </p:sp>
      <p:sp>
        <p:nvSpPr>
          <p:cNvPr id="3" name="Content Placeholder 2"/>
          <p:cNvSpPr>
            <a:spLocks noGrp="1"/>
          </p:cNvSpPr>
          <p:nvPr>
            <p:ph idx="1"/>
          </p:nvPr>
        </p:nvSpPr>
        <p:spPr/>
        <p:txBody>
          <a:bodyPr>
            <a:normAutofit fontScale="47500" lnSpcReduction="20000"/>
          </a:bodyPr>
          <a:lstStyle/>
          <a:p>
            <a:pPr>
              <a:buNone/>
            </a:pPr>
            <a:endParaRPr lang="en-US" dirty="0" smtClean="0"/>
          </a:p>
          <a:p>
            <a:pPr algn="ctr">
              <a:buNone/>
            </a:pPr>
            <a:r>
              <a:rPr lang="en-US" sz="17500" dirty="0" smtClean="0"/>
              <a:t>DAILY</a:t>
            </a:r>
          </a:p>
          <a:p>
            <a:pPr algn="ctr">
              <a:buNone/>
            </a:pPr>
            <a:r>
              <a:rPr lang="en-US" sz="17500" dirty="0" smtClean="0"/>
              <a:t> DOUBLE</a:t>
            </a:r>
            <a:endParaRPr lang="en-US" sz="17500"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sz="5900" dirty="0" smtClean="0">
                <a:hlinkClick r:id="rId2" action="ppaction://hlinksldjump"/>
              </a:rPr>
              <a:t>Show Daily Double Question</a:t>
            </a:r>
            <a:endParaRPr lang="en-US" sz="5900"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Double (2)</a:t>
            </a:r>
            <a:endParaRPr lang="en-US" dirty="0"/>
          </a:p>
        </p:txBody>
      </p:sp>
      <p:sp>
        <p:nvSpPr>
          <p:cNvPr id="3" name="Content Placeholder 2"/>
          <p:cNvSpPr>
            <a:spLocks noGrp="1"/>
          </p:cNvSpPr>
          <p:nvPr>
            <p:ph idx="1"/>
          </p:nvPr>
        </p:nvSpPr>
        <p:spPr/>
        <p:txBody>
          <a:bodyPr>
            <a:normAutofit fontScale="40000" lnSpcReduction="20000"/>
          </a:bodyPr>
          <a:lstStyle/>
          <a:p>
            <a:pPr algn="ctr">
              <a:buNone/>
            </a:pPr>
            <a:r>
              <a:rPr lang="en-US" sz="20200" dirty="0"/>
              <a:t>DAILY</a:t>
            </a:r>
          </a:p>
          <a:p>
            <a:pPr algn="ctr">
              <a:buNone/>
            </a:pPr>
            <a:r>
              <a:rPr lang="en-US" sz="20200" dirty="0"/>
              <a:t> DOUBLE</a:t>
            </a:r>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sz="7000" dirty="0" smtClean="0">
                <a:hlinkClick r:id="rId2" action="ppaction://hlinksldjump"/>
              </a:rPr>
              <a:t>Show Daily Double Question</a:t>
            </a:r>
            <a:endParaRPr lang="en-US" sz="7000"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Jeopardy</a:t>
            </a:r>
            <a:endParaRPr lang="en-US" dirty="0"/>
          </a:p>
        </p:txBody>
      </p:sp>
      <p:sp>
        <p:nvSpPr>
          <p:cNvPr id="3" name="Content Placeholder 2"/>
          <p:cNvSpPr>
            <a:spLocks noGrp="1"/>
          </p:cNvSpPr>
          <p:nvPr>
            <p:ph idx="1"/>
          </p:nvPr>
        </p:nvSpPr>
        <p:spPr/>
        <p:txBody>
          <a:bodyPr>
            <a:normAutofit/>
          </a:bodyPr>
          <a:lstStyle/>
          <a:p>
            <a:pPr lvl="1">
              <a:buNone/>
            </a:pPr>
            <a:endParaRPr lang="en-US" dirty="0" smtClean="0"/>
          </a:p>
          <a:p>
            <a:pPr lvl="1">
              <a:buNone/>
            </a:pPr>
            <a:r>
              <a:rPr lang="en-US" sz="4400" dirty="0" smtClean="0"/>
              <a:t>Category: POLYNOMIALS</a:t>
            </a:r>
          </a:p>
          <a:p>
            <a:pPr lvl="1">
              <a:buNone/>
            </a:pPr>
            <a:endParaRPr lang="en-US" dirty="0"/>
          </a:p>
          <a:p>
            <a:pPr lvl="1">
              <a:buNone/>
            </a:pPr>
            <a:endParaRPr lang="en-US" dirty="0"/>
          </a:p>
          <a:p>
            <a:pPr lvl="1">
              <a:buNone/>
            </a:pPr>
            <a:endParaRPr lang="en-US" dirty="0" smtClean="0"/>
          </a:p>
          <a:p>
            <a:pPr lvl="1">
              <a:buNone/>
            </a:pPr>
            <a:endParaRPr lang="en-US" dirty="0"/>
          </a:p>
          <a:p>
            <a:pPr lvl="1">
              <a:buNone/>
            </a:pPr>
            <a:r>
              <a:rPr lang="en-US" dirty="0" smtClean="0">
                <a:hlinkClick r:id="rId2" action="ppaction://hlinksldjump"/>
              </a:rPr>
              <a:t>Show Final Jeopardy Clue </a:t>
            </a:r>
            <a:endParaRPr lang="en-US"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Jeopardy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pPr>
                  <a:buNone/>
                </a:pPr>
                <a:r>
                  <a:rPr lang="en-US" sz="2400" dirty="0" smtClean="0"/>
                  <a:t>	This is the remainder when the polynomial</a:t>
                </a:r>
              </a:p>
              <a:p>
                <a:pPr>
                  <a:buNone/>
                </a:pPr>
                <a:endParaRPr lang="en-US" sz="2400" dirty="0" smtClean="0"/>
              </a:p>
              <a:p>
                <a:pPr>
                  <a:buNone/>
                </a:pP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17</m:t>
                        </m:r>
                      </m:sup>
                    </m:s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6</m:t>
                        </m:r>
                      </m:sup>
                    </m:sSup>
                    <m:r>
                      <a:rPr lang="en-US" sz="2400" b="0" i="1" smtClean="0">
                        <a:latin typeface="Cambria Math" panose="02040503050406030204" pitchFamily="18" charset="0"/>
                      </a:rPr>
                      <m:t>+1 </m:t>
                    </m:r>
                  </m:oMath>
                </a14:m>
                <a:r>
                  <a:rPr lang="en-US" sz="2400" dirty="0" smtClean="0"/>
                  <a:t> is divided by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−1</m:t>
                    </m:r>
                  </m:oMath>
                </a14:m>
                <a:r>
                  <a:rPr lang="en-US" sz="2400" dirty="0" smtClean="0"/>
                  <a:t>.	</a:t>
                </a:r>
              </a:p>
              <a:p>
                <a:pPr>
                  <a:buNone/>
                </a:pPr>
                <a:endParaRPr lang="en-US" sz="2400" dirty="0"/>
              </a:p>
              <a:p>
                <a:pPr>
                  <a:buNone/>
                </a:pPr>
                <a:endParaRPr lang="en-US" sz="2400" dirty="0"/>
              </a:p>
              <a:p>
                <a:pPr>
                  <a:buNone/>
                </a:pPr>
                <a:endParaRPr lang="en-US" sz="2400" dirty="0" smtClean="0"/>
              </a:p>
              <a:p>
                <a:pPr>
                  <a:buNone/>
                </a:pPr>
                <a:endParaRPr lang="en-US" dirty="0"/>
              </a:p>
              <a:p>
                <a:pPr>
                  <a:buNone/>
                </a:pPr>
                <a:endParaRPr lang="en-US" dirty="0"/>
              </a:p>
              <a:p>
                <a:pPr>
                  <a:buNone/>
                </a:pPr>
                <a:endParaRPr lang="en-US" dirty="0" smtClean="0"/>
              </a:p>
              <a:p>
                <a:pPr>
                  <a:buNone/>
                </a:pPr>
                <a:r>
                  <a:rPr lang="en-US" dirty="0" smtClean="0">
                    <a:hlinkClick r:id="rId2" action="ppaction://hlinksldjump"/>
                  </a:rPr>
                  <a:t>Show answer</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1752"/>
                </a:stretch>
              </a:blipFill>
            </p:spPr>
            <p:txBody>
              <a:bodyPr/>
              <a:lstStyle/>
              <a:p>
                <a:r>
                  <a:rPr lang="en-US">
                    <a:noFill/>
                  </a:rPr>
                  <a:t> </a:t>
                </a:r>
              </a:p>
            </p:txBody>
          </p:sp>
        </mc:Fallback>
      </mc:AlternateContent>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3"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Jeopardy 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pPr>
                  <a:buNone/>
                </a:pPr>
                <a:r>
                  <a:rPr lang="en-US" dirty="0" smtClean="0">
                    <a:latin typeface="+mj-lt"/>
                  </a:rPr>
                  <a:t>What is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+2</m:t>
                    </m:r>
                  </m:oMath>
                </a14:m>
                <a:r>
                  <a:rPr lang="en-US" dirty="0" smtClean="0">
                    <a:latin typeface="+mj-lt"/>
                  </a:rPr>
                  <a:t>?</a:t>
                </a:r>
              </a:p>
              <a:p>
                <a:pPr>
                  <a:buNone/>
                </a:pPr>
                <a:endParaRPr lang="en-US" dirty="0">
                  <a:latin typeface="+mj-lt"/>
                </a:endParaRPr>
              </a:p>
              <a:p>
                <a:pPr>
                  <a:buNone/>
                </a:pPr>
                <a:r>
                  <a:rPr lang="en-US" dirty="0" smtClean="0">
                    <a:latin typeface="+mj-lt"/>
                  </a:rPr>
                  <a:t>You can either hurriedly do the long division, or, better,</a:t>
                </a:r>
              </a:p>
              <a:p>
                <a:pPr>
                  <a:buNone/>
                </a:pPr>
                <a:r>
                  <a:rPr lang="en-US" dirty="0" smtClean="0">
                    <a:latin typeface="+mj-lt"/>
                  </a:rPr>
                  <a:t>Write</a:t>
                </a:r>
              </a:p>
              <a:p>
                <a:pPr>
                  <a:buNone/>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r>
                            <a:rPr lang="en-US" b="0" i="1" smtClean="0">
                              <a:latin typeface="Cambria Math" panose="02040503050406030204" pitchFamily="18" charset="0"/>
                            </a:rPr>
                            <m:t>𝑥</m:t>
                          </m:r>
                        </m:e>
                        <m:sup>
                          <m:r>
                            <a:rPr lang="en-US" b="0" i="1" smtClean="0">
                              <a:latin typeface="Cambria Math" panose="02040503050406030204" pitchFamily="18" charset="0"/>
                            </a:rPr>
                            <m:t>17</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6</m:t>
                          </m:r>
                        </m:sup>
                      </m:sSup>
                      <m:r>
                        <a:rPr lang="en-US" b="0" i="1" smtClean="0">
                          <a:latin typeface="Cambria Math" panose="02040503050406030204" pitchFamily="18" charset="0"/>
                        </a:rPr>
                        <m:t>+1=</m:t>
                      </m:r>
                      <m:r>
                        <a:rPr lang="en-US" b="0" i="1" smtClean="0">
                          <a:latin typeface="Cambria Math" panose="02040503050406030204" pitchFamily="18" charset="0"/>
                        </a:rPr>
                        <m:t>𝑞</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r>
                            <a:rPr lang="en-US" b="0" i="1" smtClean="0">
                              <a:latin typeface="Cambria Math" panose="02040503050406030204" pitchFamily="18" charset="0"/>
                            </a:rPr>
                            <m:t>−1</m:t>
                          </m:r>
                        </m:e>
                      </m:d>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oMath>
                  </m:oMathPara>
                </a14:m>
                <a:endParaRPr lang="en-US" dirty="0" smtClean="0">
                  <a:latin typeface="+mj-lt"/>
                </a:endParaRPr>
              </a:p>
              <a:p>
                <a:pPr>
                  <a:buNone/>
                </a:pPr>
                <a:r>
                  <a:rPr lang="en-US" dirty="0" smtClean="0">
                    <a:latin typeface="+mj-lt"/>
                  </a:rPr>
                  <a:t>The remainder term is linear of the form </a:t>
                </a:r>
                <a:r>
                  <a:rPr lang="en-US" dirty="0" err="1" smtClean="0">
                    <a:latin typeface="+mj-lt"/>
                  </a:rPr>
                  <a:t>ax+b</a:t>
                </a:r>
                <a:r>
                  <a:rPr lang="en-US" dirty="0" smtClean="0">
                    <a:latin typeface="+mj-lt"/>
                  </a:rPr>
                  <a:t>, so simply plug x=1 and x=-1 into this equation, yielding the system</a:t>
                </a:r>
              </a:p>
              <a:p>
                <a:pPr>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m:t>
                      </m:r>
                      <m:r>
                        <a:rPr lang="en-US" b="0" i="1" smtClean="0">
                          <a:latin typeface="Cambria Math" panose="02040503050406030204" pitchFamily="18" charset="0"/>
                        </a:rPr>
                        <m:t>𝑞</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d>
                        <m:dPr>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𝑏</m:t>
                          </m:r>
                        </m:e>
                      </m:d>
                    </m:oMath>
                  </m:oMathPara>
                </a14:m>
                <a:endParaRPr lang="en-US" b="0" dirty="0" smtClean="0">
                  <a:latin typeface="+mj-lt"/>
                </a:endParaRPr>
              </a:p>
              <a:p>
                <a:pPr>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rPr>
                        <m:t>𝑞</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d>
                        <m:dPr>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𝑏</m:t>
                          </m:r>
                        </m:e>
                      </m:d>
                    </m:oMath>
                  </m:oMathPara>
                </a14:m>
                <a:endParaRPr lang="en-US" b="0" dirty="0" smtClean="0">
                  <a:latin typeface="+mj-lt"/>
                </a:endParaRPr>
              </a:p>
              <a:p>
                <a:pPr>
                  <a:buNone/>
                </a:pPr>
                <a:r>
                  <a:rPr lang="en-US" dirty="0" smtClean="0">
                    <a:latin typeface="+mj-lt"/>
                  </a:rPr>
                  <a:t>Add those equations to get 2b=4, so b=2, and a=1.</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07" t="-2830" b="-404"/>
                </a:stretch>
              </a:blipFill>
            </p:spPr>
            <p:txBody>
              <a:bodyPr/>
              <a:lstStyle/>
              <a:p>
                <a:r>
                  <a:rPr lang="en-US">
                    <a:noFill/>
                  </a:rPr>
                  <a:t> </a:t>
                </a:r>
              </a:p>
            </p:txBody>
          </p:sp>
        </mc:Fallback>
      </mc:AlternateContent>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Death</a:t>
            </a:r>
            <a:endParaRPr lang="en-US" dirty="0"/>
          </a:p>
        </p:txBody>
      </p:sp>
      <p:sp>
        <p:nvSpPr>
          <p:cNvPr id="3" name="Content Placeholder 2"/>
          <p:cNvSpPr>
            <a:spLocks noGrp="1"/>
          </p:cNvSpPr>
          <p:nvPr>
            <p:ph idx="1"/>
          </p:nvPr>
        </p:nvSpPr>
        <p:spPr/>
        <p:txBody>
          <a:bodyPr>
            <a:normAutofit/>
          </a:bodyPr>
          <a:lstStyle/>
          <a:p>
            <a:pPr>
              <a:buNone/>
            </a:pPr>
            <a:endParaRPr lang="en-US" sz="2800" dirty="0" smtClean="0">
              <a:latin typeface="+mj-lt"/>
            </a:endParaRPr>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91120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endParaRPr lang="en-US" dirty="0" smtClean="0"/>
          </a:p>
          <a:p>
            <a:pPr marL="0" indent="0" algn="ctr">
              <a:buNone/>
            </a:pPr>
            <a:r>
              <a:rPr lang="en-US" sz="14400" dirty="0" smtClean="0"/>
              <a:t>Probably Probability</a:t>
            </a:r>
            <a:endParaRPr lang="en-US" sz="14400" dirty="0"/>
          </a:p>
          <a:p>
            <a:endParaRPr lang="en-US" dirty="0" smtClean="0"/>
          </a:p>
          <a:p>
            <a:endParaRPr lang="en-US" dirty="0"/>
          </a:p>
          <a:p>
            <a:endParaRPr lang="en-US" dirty="0" smtClean="0"/>
          </a:p>
          <a:p>
            <a:endParaRPr lang="en-US" dirty="0"/>
          </a:p>
          <a:p>
            <a:pPr marL="0" indent="0">
              <a:buNone/>
            </a:pPr>
            <a:r>
              <a:rPr lang="en-US" dirty="0" smtClean="0">
                <a:hlinkClick r:id="rId2" action="ppaction://hlinksldjump"/>
              </a:rPr>
              <a:t>Next</a:t>
            </a:r>
            <a:endParaRPr lang="en-US" dirty="0" smtClean="0"/>
          </a:p>
        </p:txBody>
      </p:sp>
    </p:spTree>
    <p:extLst>
      <p:ext uri="{BB962C8B-B14F-4D97-AF65-F5344CB8AC3E}">
        <p14:creationId xmlns:p14="http://schemas.microsoft.com/office/powerpoint/2010/main" val="361261027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Death</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mj-lt"/>
              </a:rPr>
              <a:t>Category:  INTEGERS</a:t>
            </a:r>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008689109"/>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Death</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buNone/>
                </a:pPr>
                <a:r>
                  <a:rPr lang="en-US" sz="2800" dirty="0" smtClean="0">
                    <a:latin typeface="+mj-lt"/>
                  </a:rPr>
                  <a:t>   A positive integer n is said to be PERFECT if it is the sum of all of its positive divisors which are strictly less than n.  For example 6 is perfect since 6 = 1+2+3, and 8 is not perfect since </a:t>
                </a:r>
                <a14:m>
                  <m:oMath xmlns:m="http://schemas.openxmlformats.org/officeDocument/2006/math">
                    <m:r>
                      <a:rPr lang="en-US" sz="2800" b="0" i="1" smtClean="0">
                        <a:latin typeface="Cambria Math" panose="02040503050406030204" pitchFamily="18" charset="0"/>
                      </a:rPr>
                      <m:t>8≠1+2+4</m:t>
                    </m:r>
                  </m:oMath>
                </a14:m>
                <a:r>
                  <a:rPr lang="en-US" sz="2800" dirty="0" smtClean="0">
                    <a:latin typeface="+mj-lt"/>
                  </a:rPr>
                  <a:t>.</a:t>
                </a:r>
              </a:p>
              <a:p>
                <a:pPr>
                  <a:buNone/>
                </a:pPr>
                <a:endParaRPr lang="en-US" sz="2800" dirty="0">
                  <a:latin typeface="+mj-lt"/>
                </a:endParaRPr>
              </a:p>
              <a:p>
                <a:pPr>
                  <a:buNone/>
                </a:pPr>
                <a:r>
                  <a:rPr lang="en-US" sz="2800" dirty="0" smtClean="0">
                    <a:latin typeface="+mj-lt"/>
                  </a:rPr>
                  <a:t>This is the smallest perfect positive integer &gt; 6.</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481" t="-1348" r="-1778"/>
                </a:stretch>
              </a:blipFill>
            </p:spPr>
            <p:txBody>
              <a:bodyPr/>
              <a:lstStyle/>
              <a:p>
                <a:r>
                  <a:rPr lang="en-US">
                    <a:noFill/>
                  </a:rPr>
                  <a:t> </a:t>
                </a:r>
              </a:p>
            </p:txBody>
          </p:sp>
        </mc:Fallback>
      </mc:AlternateContent>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09471094"/>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endParaRPr lang="en-US" sz="2800" dirty="0" smtClean="0">
              <a:latin typeface="+mj-lt"/>
            </a:endParaRPr>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892665316"/>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Death-Answer</a:t>
            </a:r>
            <a:endParaRPr lang="en-US" dirty="0"/>
          </a:p>
        </p:txBody>
      </p:sp>
      <p:sp>
        <p:nvSpPr>
          <p:cNvPr id="3" name="Content Placeholder 2"/>
          <p:cNvSpPr>
            <a:spLocks noGrp="1"/>
          </p:cNvSpPr>
          <p:nvPr>
            <p:ph idx="1"/>
          </p:nvPr>
        </p:nvSpPr>
        <p:spPr/>
        <p:txBody>
          <a:bodyPr>
            <a:normAutofit/>
          </a:bodyPr>
          <a:lstStyle/>
          <a:p>
            <a:pPr>
              <a:buNone/>
            </a:pPr>
            <a:r>
              <a:rPr lang="en-US" sz="2800" smtClean="0">
                <a:latin typeface="+mj-lt"/>
              </a:rPr>
              <a:t>What is 28 = 1+2+4+7+14?</a:t>
            </a:r>
            <a:endParaRPr lang="en-US" sz="2800" dirty="0" smtClean="0">
              <a:latin typeface="+mj-lt"/>
            </a:endParaRPr>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5" name="Rectangle 3"/>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8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8" name="Rectangle 6"/>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190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066561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40000" lnSpcReduction="20000"/>
          </a:bodyPr>
          <a:lstStyle/>
          <a:p>
            <a:pPr marL="0" indent="0" algn="ctr">
              <a:buNone/>
            </a:pPr>
            <a:r>
              <a:rPr lang="en-US" sz="30000" dirty="0" smtClean="0"/>
              <a:t>Name </a:t>
            </a:r>
            <a:r>
              <a:rPr lang="en-US" sz="30000" dirty="0"/>
              <a:t>T</a:t>
            </a:r>
            <a:r>
              <a:rPr lang="en-US" sz="30000" dirty="0" smtClean="0"/>
              <a:t>hat Theorem</a:t>
            </a:r>
          </a:p>
          <a:p>
            <a:pPr marL="0" indent="0">
              <a:buNone/>
            </a:pPr>
            <a:endParaRPr lang="en-US" dirty="0"/>
          </a:p>
          <a:p>
            <a:pPr marL="0" indent="0">
              <a:buNone/>
            </a:pPr>
            <a:endParaRPr lang="en-US" dirty="0"/>
          </a:p>
          <a:p>
            <a:endParaRPr lang="en-US" dirty="0" smtClean="0"/>
          </a:p>
          <a:p>
            <a:endParaRPr lang="en-US" dirty="0"/>
          </a:p>
          <a:p>
            <a:endParaRPr lang="en-US" dirty="0" smtClean="0"/>
          </a:p>
          <a:p>
            <a:endParaRPr lang="en-US" dirty="0"/>
          </a:p>
          <a:p>
            <a:pPr marL="0" indent="0">
              <a:buNone/>
            </a:pPr>
            <a:r>
              <a:rPr lang="en-US" dirty="0" smtClean="0">
                <a:hlinkClick r:id="rId2" action="ppaction://hlinksldjump"/>
              </a:rPr>
              <a:t>Next</a:t>
            </a:r>
            <a:endParaRPr lang="en-US" dirty="0" smtClean="0"/>
          </a:p>
        </p:txBody>
      </p:sp>
    </p:spTree>
    <p:extLst>
      <p:ext uri="{BB962C8B-B14F-4D97-AF65-F5344CB8AC3E}">
        <p14:creationId xmlns:p14="http://schemas.microsoft.com/office/powerpoint/2010/main" val="694615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pPr marL="0" indent="0" algn="ctr">
              <a:buNone/>
            </a:pPr>
            <a:r>
              <a:rPr lang="en-US" sz="14400" dirty="0" smtClean="0"/>
              <a:t>Trigonometry</a:t>
            </a:r>
            <a:endParaRPr lang="en-US" sz="14400" dirty="0"/>
          </a:p>
          <a:p>
            <a:pPr marL="0" indent="0">
              <a:buNone/>
            </a:pPr>
            <a:endParaRPr lang="en-US" dirty="0" smtClean="0"/>
          </a:p>
          <a:p>
            <a:pPr marL="0" indent="0">
              <a:buNone/>
            </a:pPr>
            <a:endParaRPr lang="en-US" dirty="0"/>
          </a:p>
          <a:p>
            <a:endParaRPr lang="en-US" dirty="0" smtClean="0"/>
          </a:p>
          <a:p>
            <a:endParaRPr lang="en-US" dirty="0"/>
          </a:p>
          <a:p>
            <a:endParaRPr lang="en-US" dirty="0" smtClean="0"/>
          </a:p>
          <a:p>
            <a:endParaRPr lang="en-US" dirty="0"/>
          </a:p>
          <a:p>
            <a:pPr marL="0" indent="0">
              <a:buNone/>
            </a:pPr>
            <a:r>
              <a:rPr lang="en-US" dirty="0" smtClean="0">
                <a:hlinkClick r:id="rId2" action="ppaction://hlinksldjump"/>
              </a:rPr>
              <a:t>Next</a:t>
            </a:r>
            <a:endParaRPr lang="en-US" dirty="0" smtClean="0"/>
          </a:p>
        </p:txBody>
      </p:sp>
    </p:spTree>
    <p:extLst>
      <p:ext uri="{BB962C8B-B14F-4D97-AF65-F5344CB8AC3E}">
        <p14:creationId xmlns:p14="http://schemas.microsoft.com/office/powerpoint/2010/main" val="37495504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pPr marL="0" indent="0" algn="ctr">
              <a:buNone/>
            </a:pPr>
            <a:endParaRPr lang="en-US" sz="12400" dirty="0" smtClean="0"/>
          </a:p>
          <a:p>
            <a:pPr marL="0" indent="0" algn="ctr">
              <a:buNone/>
            </a:pPr>
            <a:r>
              <a:rPr lang="en-US" sz="12400" dirty="0" smtClean="0"/>
              <a:t>Algebra I</a:t>
            </a:r>
            <a:endParaRPr lang="en-US" sz="12400"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endParaRPr lang="en-US" dirty="0" smtClean="0"/>
          </a:p>
          <a:p>
            <a:endParaRPr lang="en-US" dirty="0"/>
          </a:p>
          <a:p>
            <a:pPr marL="0" indent="0">
              <a:buNone/>
            </a:pPr>
            <a:r>
              <a:rPr lang="en-US" dirty="0" smtClean="0">
                <a:hlinkClick r:id="rId2" action="ppaction://hlinksldjump"/>
              </a:rPr>
              <a:t>Next</a:t>
            </a:r>
            <a:endParaRPr lang="en-US" dirty="0" smtClean="0"/>
          </a:p>
        </p:txBody>
      </p:sp>
      <p:sp>
        <p:nvSpPr>
          <p:cNvPr id="4" name="Rectangle 3"/>
          <p:cNvSpPr/>
          <p:nvPr/>
        </p:nvSpPr>
        <p:spPr>
          <a:xfrm>
            <a:off x="9303000" y="6354247"/>
            <a:ext cx="1287532" cy="369332"/>
          </a:xfrm>
          <a:prstGeom prst="rect">
            <a:avLst/>
          </a:prstGeom>
        </p:spPr>
        <p:txBody>
          <a:bodyPr wrap="none">
            <a:spAutoFit/>
          </a:bodyPr>
          <a:lstStyle/>
          <a:p>
            <a:r>
              <a:rPr lang="en-US" dirty="0" err="1" smtClean="0"/>
              <a:t>PrimePrime</a:t>
            </a:r>
            <a:endParaRPr lang="en-US" dirty="0"/>
          </a:p>
        </p:txBody>
      </p:sp>
    </p:spTree>
    <p:extLst>
      <p:ext uri="{BB962C8B-B14F-4D97-AF65-F5344CB8AC3E}">
        <p14:creationId xmlns:p14="http://schemas.microsoft.com/office/powerpoint/2010/main" val="42109518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endParaRPr lang="en-US" dirty="0"/>
          </a:p>
          <a:p>
            <a:pPr marL="0" indent="0" algn="ctr">
              <a:buNone/>
            </a:pPr>
            <a:r>
              <a:rPr lang="en-US" sz="10400" dirty="0" smtClean="0"/>
              <a:t>Palindromes</a:t>
            </a:r>
            <a:endParaRPr lang="en-US" sz="10400" dirty="0"/>
          </a:p>
          <a:p>
            <a:pPr marL="0" indent="0">
              <a:buNone/>
            </a:pPr>
            <a:endParaRPr lang="en-US" dirty="0" smtClean="0"/>
          </a:p>
          <a:p>
            <a:pPr marL="0" indent="0">
              <a:buNone/>
            </a:pPr>
            <a:endParaRPr lang="en-US" dirty="0"/>
          </a:p>
          <a:p>
            <a:endParaRPr lang="en-US" dirty="0" smtClean="0"/>
          </a:p>
          <a:p>
            <a:endParaRPr lang="en-US" dirty="0" smtClean="0"/>
          </a:p>
          <a:p>
            <a:endParaRPr lang="en-US" dirty="0"/>
          </a:p>
          <a:p>
            <a:pPr marL="0" indent="0">
              <a:buNone/>
            </a:pPr>
            <a:r>
              <a:rPr lang="en-US" dirty="0" smtClean="0">
                <a:hlinkClick r:id="rId2" action="ppaction://hlinksldjump"/>
              </a:rPr>
              <a:t>Begin Game</a:t>
            </a:r>
            <a:endParaRPr lang="en-US" dirty="0" smtClean="0"/>
          </a:p>
        </p:txBody>
      </p:sp>
    </p:spTree>
    <p:extLst>
      <p:ext uri="{BB962C8B-B14F-4D97-AF65-F5344CB8AC3E}">
        <p14:creationId xmlns:p14="http://schemas.microsoft.com/office/powerpoint/2010/main" val="3603384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Math Jeopardy Crew</a:t>
            </a:r>
            <a:endParaRPr lang="en-US" dirty="0"/>
          </a:p>
        </p:txBody>
      </p:sp>
      <p:sp>
        <p:nvSpPr>
          <p:cNvPr id="3" name="Content Placeholder 2"/>
          <p:cNvSpPr>
            <a:spLocks noGrp="1"/>
          </p:cNvSpPr>
          <p:nvPr>
            <p:ph idx="1"/>
          </p:nvPr>
        </p:nvSpPr>
        <p:spPr/>
        <p:txBody>
          <a:bodyPr/>
          <a:lstStyle/>
          <a:p>
            <a:pPr>
              <a:buNone/>
            </a:pPr>
            <a:r>
              <a:rPr lang="en-US" sz="3600" dirty="0" smtClean="0"/>
              <a:t>Host: Dr. Smith</a:t>
            </a:r>
          </a:p>
          <a:p>
            <a:pPr>
              <a:buNone/>
            </a:pPr>
            <a:r>
              <a:rPr lang="en-US" sz="3600" dirty="0" smtClean="0"/>
              <a:t>Judge: </a:t>
            </a:r>
            <a:r>
              <a:rPr lang="en-US" sz="3600" dirty="0" smtClean="0"/>
              <a:t>Dr. Oppenheimer, chair, Department of Mathematics</a:t>
            </a:r>
            <a:endParaRPr lang="en-US" sz="3600" dirty="0" smtClean="0"/>
          </a:p>
          <a:p>
            <a:pPr>
              <a:buNone/>
            </a:pPr>
            <a:r>
              <a:rPr lang="en-US" sz="3600" dirty="0" smtClean="0"/>
              <a:t>Timer: </a:t>
            </a:r>
            <a:r>
              <a:rPr lang="en-US" sz="3600" dirty="0" smtClean="0"/>
              <a:t>Dr. Numfor</a:t>
            </a:r>
            <a:endParaRPr lang="en-US" sz="3600" dirty="0" smtClean="0"/>
          </a:p>
          <a:p>
            <a:pPr>
              <a:buNone/>
            </a:pPr>
            <a:r>
              <a:rPr lang="en-US" sz="3600" dirty="0" smtClean="0"/>
              <a:t>Scorekeepers: Jonathan Acuna-Robles, Joseph </a:t>
            </a:r>
            <a:r>
              <a:rPr lang="en-US" sz="3600" dirty="0" err="1" smtClean="0"/>
              <a:t>Puetz</a:t>
            </a:r>
            <a:endParaRPr lang="en-US" sz="36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07044563"/>
              </p:ext>
            </p:extLst>
          </p:nvPr>
        </p:nvGraphicFramePr>
        <p:xfrm>
          <a:off x="381000" y="0"/>
          <a:ext cx="8229600" cy="684410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838200">
                <a:tc>
                  <a:txBody>
                    <a:bodyPr/>
                    <a:lstStyle/>
                    <a:p>
                      <a:pPr algn="ctr"/>
                      <a:r>
                        <a:rPr lang="en-US" sz="1600" dirty="0" smtClean="0">
                          <a:solidFill>
                            <a:schemeClr val="bg1"/>
                          </a:solidFill>
                          <a:latin typeface="Arial" pitchFamily="34" charset="0"/>
                          <a:cs typeface="Arial" pitchFamily="34" charset="0"/>
                        </a:rPr>
                        <a:t>Crossword Clues</a:t>
                      </a:r>
                      <a:endParaRPr lang="en-US" sz="160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1600" dirty="0" smtClean="0">
                          <a:solidFill>
                            <a:schemeClr val="bg1"/>
                          </a:solidFill>
                          <a:latin typeface="Arial" pitchFamily="34" charset="0"/>
                          <a:cs typeface="Arial" pitchFamily="34" charset="0"/>
                        </a:rPr>
                        <a:t>Probably</a:t>
                      </a:r>
                      <a:r>
                        <a:rPr lang="en-US" sz="1600" baseline="0" dirty="0" smtClean="0">
                          <a:solidFill>
                            <a:schemeClr val="bg1"/>
                          </a:solidFill>
                          <a:latin typeface="Arial" pitchFamily="34" charset="0"/>
                          <a:cs typeface="Arial" pitchFamily="34" charset="0"/>
                        </a:rPr>
                        <a:t> Probability</a:t>
                      </a:r>
                      <a:endParaRPr lang="en-US" sz="160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1600" dirty="0" smtClean="0">
                          <a:solidFill>
                            <a:schemeClr val="bg1"/>
                          </a:solidFill>
                          <a:latin typeface="Arial" pitchFamily="34" charset="0"/>
                          <a:cs typeface="Arial" pitchFamily="34" charset="0"/>
                        </a:rPr>
                        <a:t>Name</a:t>
                      </a:r>
                      <a:r>
                        <a:rPr lang="en-US" sz="1600" baseline="0" dirty="0" smtClean="0">
                          <a:solidFill>
                            <a:schemeClr val="bg1"/>
                          </a:solidFill>
                          <a:latin typeface="Arial" pitchFamily="34" charset="0"/>
                          <a:cs typeface="Arial" pitchFamily="34" charset="0"/>
                        </a:rPr>
                        <a:t> That Theorem</a:t>
                      </a:r>
                      <a:endParaRPr lang="en-US" sz="160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1200" dirty="0" smtClean="0">
                          <a:solidFill>
                            <a:schemeClr val="bg1"/>
                          </a:solidFill>
                          <a:latin typeface="Arial" pitchFamily="34" charset="0"/>
                          <a:cs typeface="Arial" pitchFamily="34" charset="0"/>
                        </a:rPr>
                        <a:t>Trigonometry</a:t>
                      </a:r>
                      <a:endParaRPr lang="en-US" sz="120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1600" dirty="0" smtClean="0">
                          <a:solidFill>
                            <a:schemeClr val="bg1"/>
                          </a:solidFill>
                          <a:latin typeface="Arial" pitchFamily="34" charset="0"/>
                          <a:cs typeface="Arial" pitchFamily="34" charset="0"/>
                        </a:rPr>
                        <a:t>Algebra</a:t>
                      </a:r>
                      <a:r>
                        <a:rPr lang="en-US" sz="1600" baseline="0" dirty="0" smtClean="0">
                          <a:solidFill>
                            <a:schemeClr val="bg1"/>
                          </a:solidFill>
                          <a:latin typeface="Arial" pitchFamily="34" charset="0"/>
                          <a:cs typeface="Arial" pitchFamily="34" charset="0"/>
                        </a:rPr>
                        <a:t> I</a:t>
                      </a:r>
                      <a:endParaRPr lang="en-US" sz="160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1400" dirty="0" smtClean="0">
                          <a:solidFill>
                            <a:schemeClr val="bg1"/>
                          </a:solidFill>
                          <a:latin typeface="Arial" pitchFamily="34" charset="0"/>
                          <a:cs typeface="Arial" pitchFamily="34" charset="0"/>
                        </a:rPr>
                        <a:t>Palindromes</a:t>
                      </a:r>
                      <a:endParaRPr lang="en-US" sz="1050" dirty="0">
                        <a:solidFill>
                          <a:schemeClr val="bg1"/>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0"/>
                  </a:ext>
                </a:extLst>
              </a:tr>
              <a:tr h="1172708">
                <a:tc>
                  <a:txBody>
                    <a:bodyPr/>
                    <a:lstStyle/>
                    <a:p>
                      <a:pPr algn="ctr"/>
                      <a:endParaRPr lang="en-US" sz="2400" b="1" u="sng" dirty="0" smtClean="0">
                        <a:solidFill>
                          <a:schemeClr val="bg1">
                            <a:lumMod val="95000"/>
                          </a:schemeClr>
                        </a:solidFill>
                        <a:latin typeface="Arial" pitchFamily="34" charset="0"/>
                        <a:cs typeface="Arial" pitchFamily="34" charset="0"/>
                        <a:hlinkClick r:id="rId2" action="ppaction://hlinksldjump"/>
                      </a:endParaRPr>
                    </a:p>
                    <a:p>
                      <a:pPr algn="ctr"/>
                      <a:r>
                        <a:rPr lang="en-US" sz="2400" b="1" u="sng" dirty="0" smtClean="0">
                          <a:solidFill>
                            <a:schemeClr val="bg1">
                              <a:lumMod val="95000"/>
                            </a:schemeClr>
                          </a:solidFill>
                          <a:latin typeface="Arial" pitchFamily="34" charset="0"/>
                          <a:cs typeface="Arial" pitchFamily="34" charset="0"/>
                          <a:hlinkClick r:id="rId2" action="ppaction://hlinksldjump"/>
                        </a:rPr>
                        <a:t>200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hlinkClick r:id="rId3" action="ppaction://hlinksldjump"/>
                      </a:endParaRPr>
                    </a:p>
                    <a:p>
                      <a:pPr algn="ctr"/>
                      <a:r>
                        <a:rPr lang="en-US" sz="2400" b="1" u="sng" dirty="0" smtClean="0">
                          <a:solidFill>
                            <a:schemeClr val="bg1">
                              <a:lumMod val="95000"/>
                            </a:schemeClr>
                          </a:solidFill>
                          <a:latin typeface="Arial" pitchFamily="34" charset="0"/>
                          <a:cs typeface="Arial" pitchFamily="34" charset="0"/>
                          <a:hlinkClick r:id="rId3" action="ppaction://hlinksldjump"/>
                        </a:rPr>
                        <a:t>200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4" action="ppaction://hlinksldjump"/>
                        </a:rPr>
                        <a:t>200</a:t>
                      </a:r>
                      <a:endParaRPr lang="en-US" sz="2400" b="1" u="sng" dirty="0" smtClean="0">
                        <a:solidFill>
                          <a:schemeClr val="bg1">
                            <a:lumMod val="95000"/>
                          </a:schemeClr>
                        </a:solidFill>
                        <a:latin typeface="Arial" pitchFamily="34" charset="0"/>
                        <a:cs typeface="Arial" pitchFamily="34" charset="0"/>
                      </a:endParaRPr>
                    </a:p>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5" action="ppaction://hlinksldjump"/>
                        </a:rPr>
                        <a:t>200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6" action="ppaction://hlinksldjump"/>
                        </a:rPr>
                        <a:t>200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7" action="ppaction://hlinksldjump"/>
                        </a:rPr>
                        <a:t>200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1"/>
                  </a:ext>
                </a:extLst>
              </a:tr>
              <a:tr h="811077">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8"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9"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0"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1"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2"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3" action="ppaction://hlinksldjump"/>
                        </a:rPr>
                        <a:t>400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2"/>
                  </a:ext>
                </a:extLst>
              </a:tr>
              <a:tr h="1172708">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4" action="ppaction://hlinksldjump"/>
                        </a:rPr>
                        <a:t>600</a:t>
                      </a:r>
                      <a:endParaRPr lang="en-US" sz="2400" b="1" u="sng" dirty="0" smtClean="0">
                        <a:solidFill>
                          <a:schemeClr val="bg1">
                            <a:lumMod val="95000"/>
                          </a:schemeClr>
                        </a:solidFill>
                        <a:latin typeface="Arial" pitchFamily="34" charset="0"/>
                        <a:cs typeface="Arial" pitchFamily="34" charset="0"/>
                      </a:endParaRPr>
                    </a:p>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5" action="ppaction://hlinksldjump"/>
                        </a:rPr>
                        <a:t>600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6" action="ppaction://hlinksldjump"/>
                        </a:rPr>
                        <a:t>600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7" action="ppaction://hlinksldjump"/>
                        </a:rPr>
                        <a:t>600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8" action="ppaction://hlinksldjump"/>
                        </a:rPr>
                        <a:t>600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19" action="ppaction://hlinksldjump"/>
                        </a:rPr>
                        <a:t>600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3"/>
                  </a:ext>
                </a:extLst>
              </a:tr>
              <a:tr h="1172708">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0" action="ppaction://hlinksldjump"/>
                        </a:rPr>
                        <a:t>800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1" action="ppaction://hlinksldjump"/>
                        </a:rPr>
                        <a:t>800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2" action="ppaction://hlinksldjump"/>
                        </a:rPr>
                        <a:t>800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3" action="ppaction://hlinksldjump"/>
                        </a:rPr>
                        <a:t>800</a:t>
                      </a:r>
                      <a:endParaRPr lang="en-US" sz="2400" b="1" u="sng" dirty="0" smtClean="0">
                        <a:solidFill>
                          <a:schemeClr val="bg1">
                            <a:lumMod val="95000"/>
                          </a:schemeClr>
                        </a:solidFill>
                        <a:latin typeface="Arial" pitchFamily="34" charset="0"/>
                        <a:cs typeface="Arial" pitchFamily="34" charset="0"/>
                      </a:endParaRPr>
                    </a:p>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4" action="ppaction://hlinksldjump"/>
                        </a:rPr>
                        <a:t>800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5" action="ppaction://hlinksldjump"/>
                        </a:rPr>
                        <a:t>800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4"/>
                  </a:ext>
                </a:extLst>
              </a:tr>
              <a:tr h="1172708">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6" action="ppaction://hlinksldjump"/>
                        </a:rPr>
                        <a:t>1000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7" action="ppaction://hlinksldjump"/>
                        </a:rPr>
                        <a:t>1000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8" action="ppaction://hlinksldjump"/>
                        </a:rPr>
                        <a:t>1000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29" action="ppaction://hlinksldjump"/>
                        </a:rPr>
                        <a:t>1000</a:t>
                      </a:r>
                      <a:endParaRPr lang="en-US" sz="2400" b="1" u="sng" dirty="0" smtClean="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30" action="ppaction://hlinksldjump"/>
                        </a:rPr>
                        <a:t>1000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smtClean="0">
                        <a:solidFill>
                          <a:schemeClr val="bg1">
                            <a:lumMod val="95000"/>
                          </a:schemeClr>
                        </a:solidFill>
                        <a:latin typeface="Arial" pitchFamily="34" charset="0"/>
                        <a:cs typeface="Arial" pitchFamily="34" charset="0"/>
                      </a:endParaRPr>
                    </a:p>
                    <a:p>
                      <a:pPr algn="ctr"/>
                      <a:r>
                        <a:rPr lang="en-US" sz="2400" b="1" u="sng" dirty="0" smtClean="0">
                          <a:solidFill>
                            <a:schemeClr val="bg1">
                              <a:lumMod val="95000"/>
                            </a:schemeClr>
                          </a:solidFill>
                          <a:latin typeface="Arial" pitchFamily="34" charset="0"/>
                          <a:cs typeface="Arial" pitchFamily="34" charset="0"/>
                          <a:hlinkClick r:id="rId31" action="ppaction://hlinksldjump"/>
                        </a:rPr>
                        <a:t>1000</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5"/>
                  </a:ext>
                </a:extLst>
              </a:tr>
              <a:tr h="449445">
                <a:tc>
                  <a:txBody>
                    <a:bodyPr/>
                    <a:lstStyle/>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2400" b="1" u="sng" dirty="0" smtClean="0">
                          <a:solidFill>
                            <a:schemeClr val="bg1">
                              <a:lumMod val="95000"/>
                            </a:schemeClr>
                          </a:solidFill>
                          <a:latin typeface="Arial" pitchFamily="34" charset="0"/>
                          <a:cs typeface="Arial" pitchFamily="34" charset="0"/>
                          <a:hlinkClick r:id="rId32" action="ppaction://hlinksldjump"/>
                        </a:rPr>
                        <a:t>Final</a:t>
                      </a: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endParaRPr lang="en-US" sz="24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tc>
                  <a:txBody>
                    <a:bodyPr/>
                    <a:lstStyle/>
                    <a:p>
                      <a:pPr algn="ctr"/>
                      <a:r>
                        <a:rPr lang="en-US" sz="900" b="1" u="sng" dirty="0" smtClean="0">
                          <a:solidFill>
                            <a:schemeClr val="bg1">
                              <a:lumMod val="95000"/>
                            </a:schemeClr>
                          </a:solidFill>
                          <a:latin typeface="Arial" pitchFamily="34" charset="0"/>
                          <a:cs typeface="Arial" pitchFamily="34" charset="0"/>
                          <a:hlinkClick r:id="rId33" action="ppaction://hlinksldjump"/>
                        </a:rPr>
                        <a:t>Sudden</a:t>
                      </a:r>
                      <a:r>
                        <a:rPr lang="en-US" sz="900" b="1" u="sng" baseline="0" dirty="0" smtClean="0">
                          <a:solidFill>
                            <a:schemeClr val="bg1">
                              <a:lumMod val="95000"/>
                            </a:schemeClr>
                          </a:solidFill>
                          <a:latin typeface="Arial" pitchFamily="34" charset="0"/>
                          <a:cs typeface="Arial" pitchFamily="34" charset="0"/>
                          <a:hlinkClick r:id="rId33" action="ppaction://hlinksldjump"/>
                        </a:rPr>
                        <a:t> Death</a:t>
                      </a:r>
                      <a:endParaRPr lang="en-US" sz="900" b="1" u="sng" dirty="0">
                        <a:solidFill>
                          <a:schemeClr val="bg1">
                            <a:lumMod val="95000"/>
                          </a:schemeClr>
                        </a:solidFill>
                        <a:latin typeface="Arial" pitchFamily="34" charset="0"/>
                        <a:cs typeface="Arial" pitchFamily="34" charset="0"/>
                      </a:endParaRPr>
                    </a:p>
                  </a:txBody>
                  <a:tcPr marL="88816" marR="88816" marT="44408" marB="44408">
                    <a:solidFill>
                      <a:schemeClr val="accent1">
                        <a:lumMod val="75000"/>
                      </a:schemeClr>
                    </a:solidFill>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Crossword Clues- 200</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7 letters, last letter C. </a:t>
            </a:r>
          </a:p>
          <a:p>
            <a:pPr>
              <a:buNone/>
            </a:pPr>
            <a:r>
              <a:rPr lang="en-US" dirty="0" smtClean="0"/>
              <a:t> </a:t>
            </a:r>
            <a:endParaRPr lang="en-US" dirty="0"/>
          </a:p>
          <a:p>
            <a:pPr>
              <a:buNone/>
            </a:pPr>
            <a:r>
              <a:rPr lang="en-US" dirty="0" smtClean="0"/>
              <a:t>    This term refers to a polynomial of degree 4.   </a:t>
            </a:r>
          </a:p>
          <a:p>
            <a:pPr>
              <a:buNone/>
            </a:pPr>
            <a:endParaRPr lang="en-US" dirty="0"/>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Crossword Clues- 200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What is a QUARTIC?</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Crossword Clues- 400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buNone/>
                </a:pPr>
                <a:r>
                  <a:rPr lang="en-US" dirty="0" smtClean="0"/>
                  <a:t>11 letters, first letter D.  Given a 2 by 2 matrix</a:t>
                </a:r>
              </a:p>
              <a:p>
                <a:pPr>
                  <a:buNone/>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m>
                            <m:mPr>
                              <m:mcs>
                                <m:mc>
                                  <m:mcPr>
                                    <m:count m:val="2"/>
                                    <m:mcJc m:val="center"/>
                                  </m:mcPr>
                                </m:mc>
                              </m:mcs>
                              <m:ctrlPr>
                                <a:rPr lang="en-US" i="1" smtClean="0">
                                  <a:latin typeface="Cambria Math" panose="02040503050406030204" pitchFamily="18" charset="0"/>
                                </a:rPr>
                              </m:ctrlPr>
                            </m:mPr>
                            <m:mr>
                              <m:e>
                                <m:r>
                                  <m:rPr>
                                    <m:brk m:alnAt="7"/>
                                  </m:rPr>
                                  <a:rPr lang="en-US" b="0" i="1" smtClean="0">
                                    <a:latin typeface="Cambria Math" panose="02040503050406030204" pitchFamily="18" charset="0"/>
                                  </a:rPr>
                                  <m:t>𝑎</m:t>
                                </m:r>
                              </m:e>
                              <m:e>
                                <m:r>
                                  <a:rPr lang="en-US" b="0" i="1" smtClean="0">
                                    <a:latin typeface="Cambria Math" panose="02040503050406030204" pitchFamily="18" charset="0"/>
                                  </a:rPr>
                                  <m:t>𝑏</m:t>
                                </m:r>
                              </m:e>
                            </m:mr>
                            <m:mr>
                              <m:e>
                                <m:r>
                                  <a:rPr lang="en-US" b="0" i="1" smtClean="0">
                                    <a:latin typeface="Cambria Math" panose="02040503050406030204" pitchFamily="18" charset="0"/>
                                  </a:rPr>
                                  <m:t>𝑐</m:t>
                                </m:r>
                              </m:e>
                              <m:e>
                                <m:r>
                                  <a:rPr lang="en-US" b="0" i="1" smtClean="0">
                                    <a:latin typeface="Cambria Math" panose="02040503050406030204" pitchFamily="18" charset="0"/>
                                  </a:rPr>
                                  <m:t>𝑑</m:t>
                                </m:r>
                              </m:e>
                            </m:mr>
                          </m:m>
                        </m:e>
                      </m:d>
                    </m:oMath>
                  </m:oMathPara>
                </a14:m>
                <a:endParaRPr lang="en-US" dirty="0" smtClean="0"/>
              </a:p>
              <a:p>
                <a:pPr>
                  <a:buNone/>
                </a:pPr>
                <a:r>
                  <a:rPr lang="en-US" dirty="0" smtClean="0"/>
                  <a:t>this is the quantity </a:t>
                </a:r>
                <a14:m>
                  <m:oMath xmlns:m="http://schemas.openxmlformats.org/officeDocument/2006/math">
                    <m:r>
                      <a:rPr lang="en-US" b="0" i="1" smtClean="0">
                        <a:latin typeface="Cambria Math" panose="02040503050406030204" pitchFamily="18" charset="0"/>
                      </a:rPr>
                      <m:t>𝑎𝑑</m:t>
                    </m:r>
                    <m:r>
                      <a:rPr lang="en-US" b="0" i="1" smtClean="0">
                        <a:latin typeface="Cambria Math" panose="02040503050406030204" pitchFamily="18" charset="0"/>
                      </a:rPr>
                      <m:t>−</m:t>
                    </m:r>
                    <m:r>
                      <a:rPr lang="en-US" b="0" i="1" smtClean="0">
                        <a:latin typeface="Cambria Math" panose="02040503050406030204" pitchFamily="18" charset="0"/>
                      </a:rPr>
                      <m:t>𝑏𝑐</m:t>
                    </m:r>
                    <m:r>
                      <a:rPr lang="en-US" b="0" i="1" smtClean="0">
                        <a:latin typeface="Cambria Math" panose="02040503050406030204" pitchFamily="18" charset="0"/>
                      </a:rPr>
                      <m:t>.</m:t>
                    </m:r>
                  </m:oMath>
                </a14:m>
                <a:r>
                  <a:rPr lang="en-US" dirty="0" smtClean="0"/>
                  <a:t>	</a:t>
                </a:r>
              </a:p>
              <a:p>
                <a:pPr>
                  <a:buNone/>
                </a:pPr>
                <a:endParaRPr lang="en-US" dirty="0"/>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3504" b="-2291"/>
                </a:stretch>
              </a:blipFill>
            </p:spPr>
            <p:txBody>
              <a:bodyPr/>
              <a:lstStyle/>
              <a:p>
                <a:r>
                  <a:rPr lang="en-US">
                    <a:noFill/>
                  </a:rPr>
                  <a:t> </a:t>
                </a:r>
              </a:p>
            </p:txBody>
          </p:sp>
        </mc:Fallback>
      </mc:AlternateContent>
      <p:sp>
        <p:nvSpPr>
          <p:cNvPr id="696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9635" name="Rectangle 3"/>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6963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9638" name="Rectangle 6"/>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259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59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59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596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5961" name="Rectangle 9"/>
          <p:cNvSpPr>
            <a:spLocks noChangeArrowheads="1"/>
          </p:cNvSpPr>
          <p:nvPr/>
        </p:nvSpPr>
        <p:spPr bwMode="auto">
          <a:xfrm>
            <a:off x="0" y="809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Crossword Clues- 400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What is the DETERMINANT?</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8611" name="Rectangle 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Rules</a:t>
            </a:r>
            <a:endParaRPr lang="en-US" dirty="0"/>
          </a:p>
        </p:txBody>
      </p:sp>
      <p:sp>
        <p:nvSpPr>
          <p:cNvPr id="5" name="Content Placeholder 4"/>
          <p:cNvSpPr>
            <a:spLocks noGrp="1"/>
          </p:cNvSpPr>
          <p:nvPr>
            <p:ph idx="1"/>
          </p:nvPr>
        </p:nvSpPr>
        <p:spPr/>
        <p:txBody>
          <a:bodyPr>
            <a:normAutofit lnSpcReduction="10000"/>
          </a:bodyPr>
          <a:lstStyle/>
          <a:p>
            <a:r>
              <a:rPr lang="en-US" dirty="0" smtClean="0"/>
              <a:t>At the beginning of each question the time limit for the question will be noted by the emcee (short answer-30 seconds, computations-2 minutes). </a:t>
            </a:r>
          </a:p>
          <a:p>
            <a:r>
              <a:rPr lang="en-US" dirty="0" smtClean="0"/>
              <a:t>When buzzing in, wait until your team is acknowledged before answering.</a:t>
            </a:r>
          </a:p>
          <a:p>
            <a:r>
              <a:rPr lang="en-US" dirty="0" smtClean="0"/>
              <a:t>When a team buzzes in and is acknowledged, they have 5 seconds to begin substantially offering a response.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Crossword Clues- 600</a:t>
            </a:r>
            <a:endParaRPr lang="en-US" dirty="0"/>
          </a:p>
        </p:txBody>
      </p:sp>
      <p:sp>
        <p:nvSpPr>
          <p:cNvPr id="3" name="Content Placeholder 2"/>
          <p:cNvSpPr>
            <a:spLocks noGrp="1"/>
          </p:cNvSpPr>
          <p:nvPr>
            <p:ph idx="1"/>
          </p:nvPr>
        </p:nvSpPr>
        <p:spPr/>
        <p:txBody>
          <a:bodyPr>
            <a:normAutofit fontScale="92500" lnSpcReduction="20000"/>
          </a:bodyPr>
          <a:lstStyle/>
          <a:p>
            <a:pPr lvl="0">
              <a:buNone/>
            </a:pPr>
            <a:r>
              <a:rPr lang="en-US" dirty="0" smtClean="0"/>
              <a:t>   14 letters, last letter L.</a:t>
            </a:r>
          </a:p>
          <a:p>
            <a:pPr lvl="0">
              <a:buNone/>
            </a:pPr>
            <a:endParaRPr lang="en-US" dirty="0" smtClean="0"/>
          </a:p>
          <a:p>
            <a:pPr lvl="0">
              <a:buNone/>
            </a:pPr>
            <a:r>
              <a:rPr lang="en-US" dirty="0" smtClean="0"/>
              <a:t>   	This term refers to a real number that cannot be expressed as a root of any polynomial with rational number coefficients.  Pi and e are well-known examples.</a:t>
            </a:r>
          </a:p>
          <a:p>
            <a:pPr lvl="0">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7587"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7" name="Rectangle 3"/>
          <p:cNvSpPr>
            <a:spLocks noChangeArrowheads="1"/>
          </p:cNvSpPr>
          <p:nvPr/>
        </p:nvSpPr>
        <p:spPr bwMode="auto">
          <a:xfrm>
            <a:off x="0" y="1400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218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185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18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Crossword Clues- 600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r>
              <a:rPr lang="en-US" dirty="0" smtClean="0"/>
              <a:t>What is TRANSCENDENTAL?</a:t>
            </a: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
        <p:nvSpPr>
          <p:cNvPr id="61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43" name="Rectangle 3"/>
          <p:cNvSpPr>
            <a:spLocks noChangeArrowheads="1"/>
          </p:cNvSpPr>
          <p:nvPr/>
        </p:nvSpPr>
        <p:spPr bwMode="auto">
          <a:xfrm>
            <a:off x="0" y="1447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Crossword Clues- 800</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    11 letters, third letter R.</a:t>
            </a:r>
          </a:p>
          <a:p>
            <a:pPr>
              <a:buNone/>
            </a:pPr>
            <a:r>
              <a:rPr lang="en-US" dirty="0"/>
              <a:t> </a:t>
            </a:r>
            <a:r>
              <a:rPr lang="en-US" dirty="0" smtClean="0"/>
              <a:t> </a:t>
            </a:r>
          </a:p>
          <a:p>
            <a:pPr>
              <a:buNone/>
            </a:pPr>
            <a:r>
              <a:rPr lang="en-US" dirty="0"/>
              <a:t> </a:t>
            </a:r>
            <a:r>
              <a:rPr lang="en-US" dirty="0" smtClean="0"/>
              <a:t>   Technically, this is a function between a set and itself that is both one-to-one and onto.  More informally, it’s simply a way of arranging the objects in a set. </a:t>
            </a:r>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3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554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2"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554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5545" name="Rectangle 9"/>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177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776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7765" name="Rectangle 5"/>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Crossword Clues -800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r>
              <a:rPr lang="en-US" dirty="0" smtClean="0"/>
              <a:t>What is a PERMUTATION?</a:t>
            </a:r>
          </a:p>
          <a:p>
            <a:pPr>
              <a:buNone/>
            </a:pPr>
            <a:endParaRPr lang="en-US" dirty="0"/>
          </a:p>
          <a:p>
            <a:pPr>
              <a:buNone/>
            </a:pPr>
            <a:endParaRPr lang="en-US" dirty="0" smtClean="0"/>
          </a:p>
          <a:p>
            <a:pPr>
              <a:buNone/>
            </a:pPr>
            <a:endParaRPr lang="en-US" dirty="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Crossword Clues- 1000</a:t>
            </a:r>
            <a:endParaRPr lang="en-US" dirty="0"/>
          </a:p>
        </p:txBody>
      </p:sp>
      <p:sp>
        <p:nvSpPr>
          <p:cNvPr id="3" name="Content Placeholder 2"/>
          <p:cNvSpPr>
            <a:spLocks noGrp="1"/>
          </p:cNvSpPr>
          <p:nvPr>
            <p:ph idx="1"/>
          </p:nvPr>
        </p:nvSpPr>
        <p:spPr>
          <a:xfrm>
            <a:off x="464127" y="1524000"/>
            <a:ext cx="8229600" cy="4525963"/>
          </a:xfrm>
        </p:spPr>
        <p:txBody>
          <a:bodyPr>
            <a:normAutofit fontScale="85000" lnSpcReduction="20000"/>
          </a:bodyPr>
          <a:lstStyle/>
          <a:p>
            <a:pPr>
              <a:buNone/>
            </a:pPr>
            <a:r>
              <a:rPr lang="en-US" dirty="0" smtClean="0"/>
              <a:t>	9 letters, first letter I.</a:t>
            </a:r>
          </a:p>
          <a:p>
            <a:pPr>
              <a:buNone/>
            </a:pPr>
            <a:endParaRPr lang="en-US" dirty="0"/>
          </a:p>
          <a:p>
            <a:pPr>
              <a:buNone/>
            </a:pPr>
            <a:r>
              <a:rPr lang="en-US" dirty="0" smtClean="0"/>
              <a:t>	This term refers to a useful property of an object which does not change when the object undergoes a transformation.</a:t>
            </a:r>
          </a:p>
          <a:p>
            <a:pPr>
              <a:buNone/>
            </a:pPr>
            <a:endParaRPr lang="en-US" dirty="0" smtClean="0"/>
          </a:p>
          <a:p>
            <a:pPr>
              <a:buNone/>
            </a:pPr>
            <a:endParaRPr lang="en-US" dirty="0"/>
          </a:p>
          <a:p>
            <a:pPr>
              <a:buNone/>
            </a:pPr>
            <a:r>
              <a:rPr lang="en-US" dirty="0" smtClean="0"/>
              <a:t> </a:t>
            </a:r>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63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1"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US" dirty="0"/>
          </a:p>
        </p:txBody>
      </p:sp>
      <p:sp>
        <p:nvSpPr>
          <p:cNvPr id="3" name="Content Placeholder 2"/>
          <p:cNvSpPr>
            <a:spLocks noGrp="1"/>
          </p:cNvSpPr>
          <p:nvPr>
            <p:ph idx="1"/>
          </p:nvPr>
        </p:nvSpPr>
        <p:spPr/>
        <p:txBody>
          <a:bodyPr>
            <a:normAutofit lnSpcReduction="10000"/>
          </a:bodyPr>
          <a:lstStyle/>
          <a:p>
            <a:r>
              <a:rPr lang="en-US" dirty="0" smtClean="0"/>
              <a:t>As in the TV game, contestants must give responses in the form of a question (for example, </a:t>
            </a:r>
            <a:r>
              <a:rPr lang="en-US" i="1" dirty="0" smtClean="0"/>
              <a:t>“</a:t>
            </a:r>
            <a:r>
              <a:rPr lang="en-US" b="1" i="1" dirty="0" smtClean="0"/>
              <a:t>What is the fundamental theorem of arithmetic?</a:t>
            </a:r>
            <a:r>
              <a:rPr lang="en-US" i="1" dirty="0" smtClean="0"/>
              <a:t>”). </a:t>
            </a:r>
          </a:p>
          <a:p>
            <a:endParaRPr lang="en-US" dirty="0" smtClean="0"/>
          </a:p>
          <a:p>
            <a:r>
              <a:rPr lang="en-US" dirty="0" smtClean="0"/>
              <a:t>Teams are allowed to discuss their responses prior to buzzing in, but  once an individual begins to answer, no one else on their team will be recognized.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Crossword Clues- 1000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r>
              <a:rPr lang="en-US" dirty="0" smtClean="0"/>
              <a:t>What is an INVARIANT?</a:t>
            </a:r>
          </a:p>
          <a:p>
            <a:pPr>
              <a:buNone/>
            </a:pPr>
            <a:endParaRPr lang="en-US" sz="2800"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67"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24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2470"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Probably Probability- 200</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When three fair coins are thrown, this is the probability that exactly two of the three coins land heads.	</a:t>
            </a:r>
            <a:endParaRPr lang="en-US" sz="3800" dirty="0"/>
          </a:p>
          <a:p>
            <a:pPr>
              <a:buNone/>
            </a:pPr>
            <a:r>
              <a:rPr lang="en-US" dirty="0" smtClean="0"/>
              <a:t>	</a:t>
            </a:r>
          </a:p>
          <a:p>
            <a:pPr>
              <a:buNone/>
            </a:pPr>
            <a:endParaRPr lang="en-US" dirty="0" smtClean="0"/>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Probably Probability- 200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What is 3/8?</a:t>
            </a:r>
          </a:p>
          <a:p>
            <a:pPr>
              <a:buNone/>
            </a:pPr>
            <a:endParaRPr lang="en-US" dirty="0"/>
          </a:p>
          <a:p>
            <a:pPr>
              <a:buNone/>
            </a:pPr>
            <a:r>
              <a:rPr lang="en-US" dirty="0" smtClean="0"/>
              <a:t>Sample space is TTT, TTH, THT, HTT, </a:t>
            </a:r>
            <a:r>
              <a:rPr lang="en-US" u="sng" dirty="0" smtClean="0"/>
              <a:t>HHT, HTH, THH</a:t>
            </a:r>
            <a:r>
              <a:rPr lang="en-US" dirty="0" smtClean="0"/>
              <a:t>, HHH</a:t>
            </a:r>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Probably Probability- 400</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A bag contains 6 different cards, labeled 1,2,3,4,5,6.  The six cards are drawn one at a time without replacement.  This is the probability the cards are drawn in precisely descending order 6-5-4-3-2-1.</a:t>
            </a:r>
            <a:endParaRPr lang="en-US" dirty="0"/>
          </a:p>
          <a:p>
            <a:pPr>
              <a:buNone/>
            </a:pPr>
            <a:endParaRPr lang="en-US" dirty="0"/>
          </a:p>
          <a:p>
            <a:pPr>
              <a:buNone/>
            </a:pPr>
            <a:endParaRPr lang="en-US" dirty="0" smtClean="0"/>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1054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4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Probably Probability- 400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What is 1/6! = 1/720?</a:t>
            </a: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correct response earns the point value of the clue, and gives the answering team the right to select the next category/question. </a:t>
            </a:r>
          </a:p>
          <a:p>
            <a:r>
              <a:rPr lang="en-US" dirty="0" smtClean="0"/>
              <a:t>If a team gives an incorrect response or fails to begin offering a response within the allowed time, that amount is </a:t>
            </a:r>
            <a:r>
              <a:rPr lang="en-US" b="1" u="sng" dirty="0" smtClean="0"/>
              <a:t>deducted</a:t>
            </a:r>
            <a:r>
              <a:rPr lang="en-US" dirty="0" smtClean="0"/>
              <a:t> from the team’s score and another team may buzz in and respond.  </a:t>
            </a:r>
            <a:r>
              <a:rPr lang="en-US" b="1" i="1" dirty="0" smtClean="0"/>
              <a:t>A team answering incorrectly may </a:t>
            </a:r>
            <a:r>
              <a:rPr lang="en-US" b="1" i="1" u="sng" dirty="0" smtClean="0"/>
              <a:t>not</a:t>
            </a:r>
            <a:r>
              <a:rPr lang="en-US" b="1" i="1" dirty="0" smtClean="0"/>
              <a:t> buzz in a second time.</a:t>
            </a:r>
          </a:p>
          <a:p>
            <a:r>
              <a:rPr lang="en-US" dirty="0" smtClean="0"/>
              <a:t>If no correct response is given within the time limit, the team who originally chose the question maintains control of the board.</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Probably Probability- 600</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A bag contains 10 poker chips – 4 red, 3 white, and 3 blue.  You draw two chips without replacement at random.  This is the probability that you draw chips of two different colors.</a:t>
            </a: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Probably Probability- 600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55000" lnSpcReduction="20000"/>
          </a:bodyPr>
          <a:lstStyle/>
          <a:p>
            <a:pPr>
              <a:buNone/>
            </a:pPr>
            <a:endParaRPr lang="en-US" dirty="0" smtClean="0"/>
          </a:p>
          <a:p>
            <a:pPr>
              <a:buNone/>
            </a:pPr>
            <a:r>
              <a:rPr lang="en-US" dirty="0" smtClean="0"/>
              <a:t>What is 66/90 = 22/30 = 11/15 = .733333?</a:t>
            </a:r>
          </a:p>
          <a:p>
            <a:pPr>
              <a:buNone/>
            </a:pPr>
            <a:endParaRPr lang="en-US" dirty="0" smtClean="0"/>
          </a:p>
          <a:p>
            <a:pPr>
              <a:buNone/>
            </a:pPr>
            <a:r>
              <a:rPr lang="en-US" dirty="0" smtClean="0"/>
              <a:t>The probability of drawing chips of the *same* color (either R W or B) is</a:t>
            </a:r>
          </a:p>
          <a:p>
            <a:pPr>
              <a:buNone/>
            </a:pPr>
            <a:r>
              <a:rPr lang="en-US" dirty="0" smtClean="0"/>
              <a:t>(4/10)(3/9) + (3/10)(2/9) + (3/10)(2/9) = 24/90, making this</a:t>
            </a:r>
          </a:p>
          <a:p>
            <a:pPr>
              <a:buNone/>
            </a:pPr>
            <a:endParaRPr lang="en-US" dirty="0"/>
          </a:p>
          <a:p>
            <a:pPr>
              <a:buNone/>
            </a:pPr>
            <a:r>
              <a:rPr lang="en-US" dirty="0" smtClean="0"/>
              <a:t>1-24/90 = 90/90 – 24/90 = 66/90</a:t>
            </a:r>
          </a:p>
          <a:p>
            <a:pPr>
              <a:buNone/>
            </a:pPr>
            <a:endParaRPr lang="en-US" dirty="0"/>
          </a:p>
          <a:p>
            <a:pPr>
              <a:buNone/>
            </a:pPr>
            <a:r>
              <a:rPr lang="en-US" dirty="0" smtClean="0"/>
              <a:t>Or the sequence of chips drawn is either RW, RB, WR, WB, BW, or BR, for a probability of</a:t>
            </a:r>
          </a:p>
          <a:p>
            <a:pPr>
              <a:buNone/>
            </a:pPr>
            <a:endParaRPr lang="en-US" dirty="0"/>
          </a:p>
          <a:p>
            <a:pPr>
              <a:buNone/>
            </a:pPr>
            <a:r>
              <a:rPr lang="en-US" dirty="0" smtClean="0"/>
              <a:t>(4/10)(3/10) + (4/10)(3/10) + (3/10)(4/10) + (3/10)(3/10) + (3/10)(3/10) + (3/10)(4/10)</a:t>
            </a:r>
          </a:p>
          <a:p>
            <a:pPr>
              <a:buNone/>
            </a:pPr>
            <a:endParaRPr lang="en-US" dirty="0"/>
          </a:p>
          <a:p>
            <a:pPr>
              <a:buNone/>
            </a:pPr>
            <a:r>
              <a:rPr lang="en-US" dirty="0" smtClean="0"/>
              <a:t>= (12+12+12+9+9+12)/90 = 66/90</a:t>
            </a:r>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Probably Probability- 800</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Consider the problem of throwing a fair coin repeatedly and stopping when the first throw of heads appears.  This is the probability that the first head appears on either the 3</a:t>
            </a:r>
            <a:r>
              <a:rPr lang="en-US" baseline="30000" dirty="0" smtClean="0"/>
              <a:t>rd</a:t>
            </a:r>
            <a:r>
              <a:rPr lang="en-US" dirty="0" smtClean="0"/>
              <a:t>, 4</a:t>
            </a:r>
            <a:r>
              <a:rPr lang="en-US" baseline="30000" dirty="0" smtClean="0"/>
              <a:t>th</a:t>
            </a:r>
            <a:r>
              <a:rPr lang="en-US" dirty="0" smtClean="0"/>
              <a:t>, 5</a:t>
            </a:r>
            <a:r>
              <a:rPr lang="en-US" baseline="30000" dirty="0" smtClean="0"/>
              <a:t>th</a:t>
            </a:r>
            <a:r>
              <a:rPr lang="en-US" dirty="0" smtClean="0"/>
              <a:t>, or 6</a:t>
            </a:r>
            <a:r>
              <a:rPr lang="en-US" baseline="30000" dirty="0" smtClean="0"/>
              <a:t>th</a:t>
            </a:r>
            <a:r>
              <a:rPr lang="en-US" dirty="0" smtClean="0"/>
              <a:t> coin toss.</a:t>
            </a:r>
            <a:endParaRPr lang="en-US" sz="2800" dirty="0"/>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972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72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Probably Probability- 800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What is 1/8+1/16+1/32+1/64 = </a:t>
            </a:r>
          </a:p>
          <a:p>
            <a:pPr>
              <a:buNone/>
            </a:pPr>
            <a:r>
              <a:rPr lang="en-US" dirty="0"/>
              <a:t> </a:t>
            </a:r>
            <a:r>
              <a:rPr lang="en-US" dirty="0" smtClean="0"/>
              <a:t>		     8/64+4/64+2/64+1/64 = 15/64?</a:t>
            </a:r>
            <a:endParaRPr lang="en-US" dirty="0"/>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Probably Probability- 1000</a:t>
            </a:r>
            <a:endParaRPr lang="en-US" dirty="0"/>
          </a:p>
        </p:txBody>
      </p:sp>
      <p:sp>
        <p:nvSpPr>
          <p:cNvPr id="3" name="Content Placeholder 2"/>
          <p:cNvSpPr>
            <a:spLocks noGrp="1"/>
          </p:cNvSpPr>
          <p:nvPr>
            <p:ph idx="1"/>
          </p:nvPr>
        </p:nvSpPr>
        <p:spPr>
          <a:xfrm>
            <a:off x="436685" y="1600200"/>
            <a:ext cx="8229600" cy="4525963"/>
          </a:xfrm>
        </p:spPr>
        <p:txBody>
          <a:bodyPr>
            <a:normAutofit fontScale="55000" lnSpcReduction="20000"/>
          </a:bodyPr>
          <a:lstStyle/>
          <a:p>
            <a:pPr>
              <a:buNone/>
            </a:pPr>
            <a:r>
              <a:rPr lang="en-US" sz="4500" dirty="0" smtClean="0"/>
              <a:t>    In a certain city, when it rains on a given day, there is a 70% probability it will rain again the next day.  When it does not rain on a given day, there is only a 10% probability it rains the next day.</a:t>
            </a:r>
          </a:p>
          <a:p>
            <a:pPr>
              <a:buNone/>
            </a:pPr>
            <a:endParaRPr lang="en-US" sz="4500" dirty="0" smtClean="0"/>
          </a:p>
          <a:p>
            <a:pPr>
              <a:buNone/>
            </a:pPr>
            <a:r>
              <a:rPr lang="en-US" sz="4500" dirty="0" smtClean="0"/>
              <a:t>	You travel to that city on a Thursday and you know that it rained on Thursday, and you know a 60% probability of rain had been forecasted on Wednesday but you are too not sure if it actually rained the day before, so this is the probability that it rained on Wednesday.</a:t>
            </a:r>
          </a:p>
          <a:p>
            <a:pPr>
              <a:buNone/>
            </a:pPr>
            <a:endParaRPr lang="en-US" sz="4500" dirty="0"/>
          </a:p>
          <a:p>
            <a:pPr>
              <a:buNone/>
            </a:pPr>
            <a:r>
              <a:rPr lang="en-US" dirty="0" smtClean="0"/>
              <a:t>(give the answer as a quotient of two numbers)</a:t>
            </a: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Doubles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Two questions are “Daily Doubles”.</a:t>
            </a:r>
          </a:p>
          <a:p>
            <a:endParaRPr lang="en-US" dirty="0" smtClean="0"/>
          </a:p>
          <a:p>
            <a:r>
              <a:rPr lang="en-US" dirty="0" smtClean="0"/>
              <a:t>Only the team that initially selects a Daily Double may respond to that clue.  The team may wager any (a minimum of 200 points) or all of their current points on that question, or if they have less than 1000 points, they may wager up to 1000 points.</a:t>
            </a:r>
          </a:p>
          <a:p>
            <a:endParaRPr lang="en-US" dirty="0" smtClean="0"/>
          </a:p>
          <a:p>
            <a:r>
              <a:rPr lang="en-US" dirty="0" smtClean="0"/>
              <a:t>When a Daily Double comes up, the team that picked the Daily Double must decide how much they want to wager and then announce their wager.  If the emcee or timer decide a team is taking excessively long to do so, the question shall be asked at its default point value.</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Probably Probability- 1000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What is .42/.46 = 42/46 = 21/23?</a:t>
            </a:r>
            <a:endParaRPr lang="en-US" dirty="0"/>
          </a:p>
          <a:p>
            <a:pPr>
              <a:buNone/>
            </a:pPr>
            <a:endParaRPr lang="en-US" dirty="0" smtClean="0"/>
          </a:p>
          <a:p>
            <a:pPr>
              <a:buNone/>
            </a:pPr>
            <a:r>
              <a:rPr lang="en-US" dirty="0" smtClean="0"/>
              <a:t>   We expected a 46% probability = .6 x .7 + .4 x .1 of rain Thursday, and then there was a 42% = .6 x .7 probability of rain on both Wednesday and Thursday.</a:t>
            </a: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That Theorem - 200</a:t>
            </a:r>
            <a:endParaRPr lang="en-US" dirty="0"/>
          </a:p>
        </p:txBody>
      </p:sp>
      <p:sp>
        <p:nvSpPr>
          <p:cNvPr id="3" name="Content Placeholder 2"/>
          <p:cNvSpPr>
            <a:spLocks noGrp="1"/>
          </p:cNvSpPr>
          <p:nvPr>
            <p:ph idx="1"/>
          </p:nvPr>
        </p:nvSpPr>
        <p:spPr>
          <a:xfrm>
            <a:off x="475735" y="1600200"/>
            <a:ext cx="8229600" cy="4525963"/>
          </a:xfrm>
        </p:spPr>
        <p:txBody>
          <a:bodyPr>
            <a:normAutofit fontScale="92500" lnSpcReduction="20000"/>
          </a:bodyPr>
          <a:lstStyle/>
          <a:p>
            <a:pPr>
              <a:buNone/>
            </a:pPr>
            <a:r>
              <a:rPr lang="en-US" dirty="0" smtClean="0"/>
              <a:t>	The Mesopotamians knew this famous result relating the length of the hypotenuse of a right triangle to the length of the legs over 1000 years before the person to whom the theorem is typically credited was alive.</a:t>
            </a:r>
          </a:p>
          <a:p>
            <a:pPr>
              <a:buNone/>
            </a:pPr>
            <a:endParaRPr lang="en-US" dirty="0"/>
          </a:p>
          <a:p>
            <a:pPr>
              <a:buNone/>
            </a:pPr>
            <a:endParaRPr lang="en-US" dirty="0" smtClean="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That Theorem </a:t>
            </a:r>
            <a:r>
              <a:rPr lang="en-US" dirty="0"/>
              <a:t>- </a:t>
            </a:r>
            <a:r>
              <a:rPr lang="en-US" dirty="0" smtClean="0"/>
              <a:t>200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Who is PYTHAGORAS/What is the PYTHAGOREAN THEOREM?</a:t>
            </a:r>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That Theorem </a:t>
            </a:r>
            <a:r>
              <a:rPr lang="en-US" dirty="0"/>
              <a:t>- </a:t>
            </a:r>
            <a:r>
              <a:rPr lang="en-US" dirty="0" smtClean="0"/>
              <a:t>400</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The famous theorem which states that the number of positive roots of a polynomial is at most the number of sign changes in the sequence of the polynomial's coefficients is attributed to this French scientist, philosopher, and mathematician.</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84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That Theorem </a:t>
            </a:r>
            <a:r>
              <a:rPr lang="en-US" dirty="0"/>
              <a:t>- </a:t>
            </a:r>
            <a:r>
              <a:rPr lang="en-US" dirty="0" smtClean="0"/>
              <a:t>400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	Who is DESCARTES/What is DESCARTES’ RULE OF SIGNS?</a:t>
            </a:r>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Jeopardy</a:t>
            </a:r>
            <a:endParaRPr lang="en-US" dirty="0"/>
          </a:p>
        </p:txBody>
      </p:sp>
      <p:sp>
        <p:nvSpPr>
          <p:cNvPr id="3" name="Content Placeholder 2"/>
          <p:cNvSpPr>
            <a:spLocks noGrp="1"/>
          </p:cNvSpPr>
          <p:nvPr>
            <p:ph idx="1"/>
          </p:nvPr>
        </p:nvSpPr>
        <p:spPr/>
        <p:txBody>
          <a:bodyPr>
            <a:normAutofit/>
          </a:bodyPr>
          <a:lstStyle/>
          <a:p>
            <a:r>
              <a:rPr lang="en-US" dirty="0" smtClean="0"/>
              <a:t>After the round is finished, teams decide how many (if any) of their current points they wish to wager on one final question.</a:t>
            </a:r>
          </a:p>
          <a:p>
            <a:pPr>
              <a:buNone/>
            </a:pPr>
            <a:endParaRPr lang="en-US" dirty="0" smtClean="0"/>
          </a:p>
          <a:p>
            <a:r>
              <a:rPr lang="en-US" dirty="0" smtClean="0"/>
              <a:t>If a team finishes the round with either 0 points or a negative score, they are eliminated from the game and they do not participate in Final Jeopardy.</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That Theorem </a:t>
            </a:r>
            <a:r>
              <a:rPr lang="en-US" dirty="0"/>
              <a:t>- </a:t>
            </a:r>
            <a:r>
              <a:rPr lang="en-US" dirty="0" smtClean="0"/>
              <a:t>600</a:t>
            </a:r>
            <a:endParaRPr lang="en-US" dirty="0"/>
          </a:p>
        </p:txBody>
      </p:sp>
      <p:sp>
        <p:nvSpPr>
          <p:cNvPr id="3" name="Content Placeholder 2"/>
          <p:cNvSpPr>
            <a:spLocks noGrp="1"/>
          </p:cNvSpPr>
          <p:nvPr>
            <p:ph idx="1"/>
          </p:nvPr>
        </p:nvSpPr>
        <p:spPr>
          <a:xfrm>
            <a:off x="304800" y="1524000"/>
            <a:ext cx="8229600" cy="4525963"/>
          </a:xfrm>
        </p:spPr>
        <p:txBody>
          <a:bodyPr>
            <a:normAutofit fontScale="77500" lnSpcReduction="20000"/>
          </a:bodyPr>
          <a:lstStyle/>
          <a:p>
            <a:pPr lvl="0">
              <a:buNone/>
            </a:pPr>
            <a:r>
              <a:rPr lang="en-US" sz="3000" dirty="0" smtClean="0">
                <a:solidFill>
                  <a:prstClr val="black"/>
                </a:solidFill>
              </a:rPr>
              <a:t>  	</a:t>
            </a:r>
            <a:r>
              <a:rPr lang="en-US" sz="3000" dirty="0">
                <a:solidFill>
                  <a:prstClr val="black"/>
                </a:solidFill>
              </a:rPr>
              <a:t>T</a:t>
            </a:r>
            <a:r>
              <a:rPr lang="en-US" sz="3000" dirty="0" smtClean="0">
                <a:solidFill>
                  <a:prstClr val="black"/>
                </a:solidFill>
              </a:rPr>
              <a:t>he person seen here </a:t>
            </a:r>
          </a:p>
          <a:p>
            <a:pPr lvl="0">
              <a:buNone/>
            </a:pPr>
            <a:endParaRPr lang="en-US" sz="3000" dirty="0" smtClean="0">
              <a:solidFill>
                <a:prstClr val="black"/>
              </a:solidFill>
            </a:endParaRPr>
          </a:p>
          <a:p>
            <a:pPr lvl="0">
              <a:buNone/>
            </a:pPr>
            <a:endParaRPr lang="en-US" sz="3000" dirty="0">
              <a:solidFill>
                <a:prstClr val="black"/>
              </a:solidFill>
            </a:endParaRPr>
          </a:p>
          <a:p>
            <a:pPr lvl="0">
              <a:buNone/>
            </a:pPr>
            <a:endParaRPr lang="en-US" sz="3000" dirty="0" smtClean="0">
              <a:solidFill>
                <a:prstClr val="black"/>
              </a:solidFill>
            </a:endParaRPr>
          </a:p>
          <a:p>
            <a:pPr lvl="0">
              <a:buNone/>
            </a:pPr>
            <a:endParaRPr lang="en-US" sz="3000" dirty="0">
              <a:solidFill>
                <a:prstClr val="black"/>
              </a:solidFill>
            </a:endParaRPr>
          </a:p>
          <a:p>
            <a:pPr lvl="0">
              <a:buNone/>
            </a:pPr>
            <a:endParaRPr lang="en-US" sz="3000" dirty="0" smtClean="0">
              <a:solidFill>
                <a:prstClr val="black"/>
              </a:solidFill>
            </a:endParaRPr>
          </a:p>
          <a:p>
            <a:pPr lvl="0">
              <a:buNone/>
            </a:pPr>
            <a:endParaRPr lang="en-US" sz="3000" dirty="0">
              <a:solidFill>
                <a:prstClr val="black"/>
              </a:solidFill>
            </a:endParaRPr>
          </a:p>
          <a:p>
            <a:pPr lvl="0">
              <a:buNone/>
            </a:pPr>
            <a:r>
              <a:rPr lang="en-US" sz="3000" dirty="0">
                <a:solidFill>
                  <a:prstClr val="black"/>
                </a:solidFill>
              </a:rPr>
              <a:t> </a:t>
            </a:r>
            <a:r>
              <a:rPr lang="en-US" sz="3000" dirty="0" smtClean="0">
                <a:solidFill>
                  <a:prstClr val="black"/>
                </a:solidFill>
              </a:rPr>
              <a:t>    did *not* discover this useful result from calculus which states that if a function is k times differentiable, then the function can be approximated by a polynomial of degree k.</a:t>
            </a:r>
          </a:p>
          <a:p>
            <a:pPr>
              <a:buNone/>
            </a:pPr>
            <a:endParaRPr lang="en-US" dirty="0" smtClean="0"/>
          </a:p>
          <a:p>
            <a:pPr>
              <a:buNone/>
            </a:pPr>
            <a:r>
              <a:rPr lang="en-US" dirty="0" smtClean="0">
                <a:hlinkClick r:id="rId2" action="ppaction://hlinksldjump"/>
              </a:rPr>
              <a:t>Display Answer</a:t>
            </a:r>
            <a:endParaRPr lang="en-US" dirty="0" smtClean="0"/>
          </a:p>
        </p:txBody>
      </p:sp>
      <p:pic>
        <p:nvPicPr>
          <p:cNvPr id="4" name="Picture 3"/>
          <p:cNvPicPr>
            <a:picLocks noChangeAspect="1"/>
          </p:cNvPicPr>
          <p:nvPr/>
        </p:nvPicPr>
        <p:blipFill>
          <a:blip r:embed="rId3"/>
          <a:stretch>
            <a:fillRect/>
          </a:stretch>
        </p:blipFill>
        <p:spPr>
          <a:xfrm>
            <a:off x="2590800" y="1914952"/>
            <a:ext cx="2276475" cy="1895475"/>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That Theorem </a:t>
            </a:r>
            <a:r>
              <a:rPr lang="en-US" dirty="0"/>
              <a:t>- </a:t>
            </a:r>
            <a:r>
              <a:rPr lang="en-US" dirty="0" smtClean="0"/>
              <a:t>600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What is TAYLOR’S THEOREM (who is BROOK TAYLOR – not TAYLOR SWIFT’S THEOREM)?</a:t>
            </a: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That Theorem </a:t>
            </a:r>
            <a:r>
              <a:rPr lang="en-US" dirty="0"/>
              <a:t>- </a:t>
            </a:r>
            <a:r>
              <a:rPr lang="en-US" dirty="0" smtClean="0"/>
              <a:t>800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7500" lnSpcReduction="20000"/>
              </a:bodyPr>
              <a:lstStyle/>
              <a:p>
                <a:pPr>
                  <a:buNone/>
                </a:pPr>
                <a:r>
                  <a:rPr lang="en-US" sz="3000" dirty="0" smtClean="0"/>
                  <a:t>	The amazing result about complex numbers that</a:t>
                </a:r>
              </a:p>
              <a:p>
                <a:pPr>
                  <a:buNone/>
                </a:pPr>
                <a:r>
                  <a:rPr lang="en-US" sz="3000" dirty="0"/>
                  <a:t> </a:t>
                </a:r>
                <a:endParaRPr lang="en-US" sz="3000" dirty="0" smtClean="0"/>
              </a:p>
              <a:p>
                <a:pPr>
                  <a:buNone/>
                </a:pPr>
                <a:r>
                  <a:rPr lang="en-US" sz="3000" dirty="0"/>
                  <a:t>	</a:t>
                </a:r>
                <a14:m>
                  <m:oMath xmlns:m="http://schemas.openxmlformats.org/officeDocument/2006/math">
                    <m:sSup>
                      <m:sSupPr>
                        <m:ctrlPr>
                          <a:rPr lang="en-US" sz="3000" i="1" smtClean="0">
                            <a:latin typeface="Cambria Math" panose="02040503050406030204" pitchFamily="18" charset="0"/>
                          </a:rPr>
                        </m:ctrlPr>
                      </m:sSupPr>
                      <m:e>
                        <m:r>
                          <a:rPr lang="en-US" sz="3000" b="0" i="1" smtClean="0">
                            <a:latin typeface="Cambria Math" panose="02040503050406030204" pitchFamily="18" charset="0"/>
                          </a:rPr>
                          <m:t>(</m:t>
                        </m:r>
                        <m:func>
                          <m:funcPr>
                            <m:ctrlPr>
                              <a:rPr lang="en-US" sz="3000" b="0" i="1" smtClean="0">
                                <a:latin typeface="Cambria Math" panose="02040503050406030204" pitchFamily="18" charset="0"/>
                              </a:rPr>
                            </m:ctrlPr>
                          </m:funcPr>
                          <m:fName>
                            <m:r>
                              <m:rPr>
                                <m:sty m:val="p"/>
                              </m:rPr>
                              <a:rPr lang="en-US" sz="3000" b="0" i="0" smtClean="0">
                                <a:latin typeface="Cambria Math" panose="02040503050406030204" pitchFamily="18" charset="0"/>
                              </a:rPr>
                              <m:t>cos</m:t>
                            </m:r>
                          </m:fName>
                          <m:e>
                            <m:r>
                              <a:rPr lang="en-US" sz="3000" b="0" i="1" smtClean="0">
                                <a:latin typeface="Cambria Math" panose="02040503050406030204" pitchFamily="18" charset="0"/>
                              </a:rPr>
                              <m:t>𝑥</m:t>
                            </m:r>
                            <m:r>
                              <a:rPr lang="en-US" sz="3000" b="0" i="1" smtClean="0">
                                <a:latin typeface="Cambria Math" panose="02040503050406030204" pitchFamily="18" charset="0"/>
                              </a:rPr>
                              <m:t>+</m:t>
                            </m:r>
                            <m:r>
                              <a:rPr lang="en-US" sz="3000" b="0" i="1" smtClean="0">
                                <a:latin typeface="Cambria Math" panose="02040503050406030204" pitchFamily="18" charset="0"/>
                              </a:rPr>
                              <m:t>𝑖</m:t>
                            </m:r>
                            <m:func>
                              <m:funcPr>
                                <m:ctrlPr>
                                  <a:rPr lang="en-US" sz="3000" b="0" i="1" smtClean="0">
                                    <a:latin typeface="Cambria Math" panose="02040503050406030204" pitchFamily="18" charset="0"/>
                                  </a:rPr>
                                </m:ctrlPr>
                              </m:funcPr>
                              <m:fName>
                                <m:r>
                                  <m:rPr>
                                    <m:sty m:val="p"/>
                                  </m:rPr>
                                  <a:rPr lang="en-US" sz="3000" b="0" i="0" smtClean="0">
                                    <a:latin typeface="Cambria Math" panose="02040503050406030204" pitchFamily="18" charset="0"/>
                                  </a:rPr>
                                  <m:t>sin</m:t>
                                </m:r>
                              </m:fName>
                              <m:e>
                                <m:r>
                                  <a:rPr lang="en-US" sz="3000" b="0" i="1" smtClean="0">
                                    <a:latin typeface="Cambria Math" panose="02040503050406030204" pitchFamily="18" charset="0"/>
                                  </a:rPr>
                                  <m:t>𝑥</m:t>
                                </m:r>
                                <m:r>
                                  <a:rPr lang="en-US" sz="3000" b="0" i="1" smtClean="0">
                                    <a:latin typeface="Cambria Math" panose="02040503050406030204" pitchFamily="18" charset="0"/>
                                  </a:rPr>
                                  <m:t>)</m:t>
                                </m:r>
                              </m:e>
                            </m:func>
                          </m:e>
                        </m:func>
                      </m:e>
                      <m:sup>
                        <m:r>
                          <a:rPr lang="en-US" sz="3000" b="0" i="1" smtClean="0">
                            <a:latin typeface="Cambria Math" panose="02040503050406030204" pitchFamily="18" charset="0"/>
                          </a:rPr>
                          <m:t>𝑛</m:t>
                        </m:r>
                      </m:sup>
                    </m:sSup>
                    <m:r>
                      <a:rPr lang="en-US" sz="3000" b="0" i="1" smtClean="0">
                        <a:latin typeface="Cambria Math" panose="02040503050406030204" pitchFamily="18" charset="0"/>
                      </a:rPr>
                      <m:t>=</m:t>
                    </m:r>
                    <m:func>
                      <m:funcPr>
                        <m:ctrlPr>
                          <a:rPr lang="en-US" sz="3000" b="0" i="1" smtClean="0">
                            <a:latin typeface="Cambria Math" panose="02040503050406030204" pitchFamily="18" charset="0"/>
                          </a:rPr>
                        </m:ctrlPr>
                      </m:funcPr>
                      <m:fName>
                        <m:r>
                          <m:rPr>
                            <m:sty m:val="p"/>
                          </m:rPr>
                          <a:rPr lang="en-US" sz="3000" b="0" i="0" smtClean="0">
                            <a:latin typeface="Cambria Math" panose="02040503050406030204" pitchFamily="18" charset="0"/>
                          </a:rPr>
                          <m:t>cos</m:t>
                        </m:r>
                      </m:fName>
                      <m:e>
                        <m:r>
                          <a:rPr lang="en-US" sz="3000" b="0" i="1" smtClean="0">
                            <a:latin typeface="Cambria Math" panose="02040503050406030204" pitchFamily="18" charset="0"/>
                          </a:rPr>
                          <m:t>𝑛𝑥</m:t>
                        </m:r>
                        <m:r>
                          <a:rPr lang="en-US" sz="3000" b="0" i="1" smtClean="0">
                            <a:latin typeface="Cambria Math" panose="02040503050406030204" pitchFamily="18" charset="0"/>
                          </a:rPr>
                          <m:t>+</m:t>
                        </m:r>
                        <m:r>
                          <a:rPr lang="en-US" sz="3000" b="0" i="1" smtClean="0">
                            <a:latin typeface="Cambria Math" panose="02040503050406030204" pitchFamily="18" charset="0"/>
                          </a:rPr>
                          <m:t>𝑖</m:t>
                        </m:r>
                        <m:func>
                          <m:funcPr>
                            <m:ctrlPr>
                              <a:rPr lang="en-US" sz="3000" b="0" i="1" smtClean="0">
                                <a:latin typeface="Cambria Math" panose="02040503050406030204" pitchFamily="18" charset="0"/>
                              </a:rPr>
                            </m:ctrlPr>
                          </m:funcPr>
                          <m:fName>
                            <m:r>
                              <m:rPr>
                                <m:sty m:val="p"/>
                              </m:rPr>
                              <a:rPr lang="en-US" sz="3000" b="0" i="0" smtClean="0">
                                <a:latin typeface="Cambria Math" panose="02040503050406030204" pitchFamily="18" charset="0"/>
                              </a:rPr>
                              <m:t>sin</m:t>
                            </m:r>
                          </m:fName>
                          <m:e>
                            <m:r>
                              <a:rPr lang="en-US" sz="3000" b="0" i="1" smtClean="0">
                                <a:latin typeface="Cambria Math" panose="02040503050406030204" pitchFamily="18" charset="0"/>
                              </a:rPr>
                              <m:t>𝑛𝑥</m:t>
                            </m:r>
                          </m:e>
                        </m:func>
                      </m:e>
                    </m:func>
                  </m:oMath>
                </a14:m>
                <a:endParaRPr lang="en-US" sz="3000" dirty="0" smtClean="0"/>
              </a:p>
              <a:p>
                <a:pPr>
                  <a:buNone/>
                </a:pPr>
                <a:endParaRPr lang="en-US" sz="3000" dirty="0"/>
              </a:p>
              <a:p>
                <a:pPr>
                  <a:buNone/>
                </a:pPr>
                <a:r>
                  <a:rPr lang="en-US" sz="3000" dirty="0" smtClean="0"/>
                  <a:t>	is named after this person.</a:t>
                </a:r>
              </a:p>
              <a:p>
                <a:pPr>
                  <a:buNone/>
                </a:pPr>
                <a:endParaRPr lang="en-US" sz="3000" dirty="0"/>
              </a:p>
              <a:p>
                <a:pPr>
                  <a:buNone/>
                </a:pPr>
                <a:endParaRPr lang="en-US" sz="3000" dirty="0" smtClean="0"/>
              </a:p>
              <a:p>
                <a:pPr>
                  <a:buNone/>
                </a:pPr>
                <a:endParaRPr lang="en-US" sz="3000" dirty="0" smtClean="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185" t="-2426"/>
                </a:stretch>
              </a:blipFill>
            </p:spPr>
            <p:txBody>
              <a:bodyPr/>
              <a:lstStyle/>
              <a:p>
                <a:r>
                  <a:rPr lang="en-US">
                    <a:noFill/>
                  </a:rPr>
                  <a:t> </a:t>
                </a:r>
              </a:p>
            </p:txBody>
          </p:sp>
        </mc:Fallback>
      </mc:AlternateContent>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9"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768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68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That Theorem </a:t>
            </a:r>
            <a:r>
              <a:rPr lang="en-US" dirty="0"/>
              <a:t>- </a:t>
            </a:r>
            <a:r>
              <a:rPr lang="en-US" dirty="0" smtClean="0"/>
              <a:t>800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Who is (ABRAHAM) DE MOIVRE?</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That Theorem </a:t>
            </a:r>
            <a:r>
              <a:rPr lang="en-US" dirty="0"/>
              <a:t>- </a:t>
            </a:r>
            <a:r>
              <a:rPr lang="en-US" dirty="0" smtClean="0"/>
              <a:t>1000</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sz="3100" dirty="0" smtClean="0"/>
              <a:t>	In graph theory, this result states that given positive integers m and n, then there exists a number so that any complete graph on at least that many vertices whose edges are shaded red and blue will contain either a complete red subgraph on m vertices or a complete blue subgraph on n vertices.</a:t>
            </a:r>
          </a:p>
          <a:p>
            <a:pPr>
              <a:buNone/>
            </a:pPr>
            <a:r>
              <a:rPr lang="en-US" sz="3100" dirty="0" smtClean="0"/>
              <a:t> 	I doubt the overseer of Hell’s Kitchen can compute many of these numbers, however…</a:t>
            </a:r>
          </a:p>
          <a:p>
            <a:pPr>
              <a:buNone/>
            </a:pPr>
            <a:endParaRPr lang="en-US" sz="3100" dirty="0" smtClean="0"/>
          </a:p>
          <a:p>
            <a:pPr>
              <a:buNone/>
            </a:pPr>
            <a:endParaRPr lang="en-US" sz="3100" dirty="0"/>
          </a:p>
          <a:p>
            <a:pPr>
              <a:buNone/>
            </a:pPr>
            <a:endParaRPr lang="en-US" sz="3100" dirty="0"/>
          </a:p>
          <a:p>
            <a:pPr>
              <a:buNone/>
            </a:pPr>
            <a:endParaRPr lang="en-US" sz="3100" dirty="0" smtClean="0"/>
          </a:p>
          <a:p>
            <a:pPr>
              <a:buNone/>
            </a:pPr>
            <a:r>
              <a:rPr lang="en-US" sz="3100" dirty="0" smtClean="0"/>
              <a:t>                                                     </a:t>
            </a:r>
            <a:endParaRPr lang="en-US" sz="4700" dirty="0" smtClean="0"/>
          </a:p>
          <a:p>
            <a:pPr>
              <a:buNone/>
            </a:pPr>
            <a:endParaRPr lang="en-US" dirty="0" smtClean="0"/>
          </a:p>
          <a:p>
            <a:pPr>
              <a:buNone/>
            </a:pPr>
            <a:r>
              <a:rPr lang="en-US" dirty="0" smtClean="0">
                <a:hlinkClick r:id="rId2" action="ppaction://hlinksldjump"/>
              </a:rPr>
              <a:t>Display Answer</a:t>
            </a:r>
            <a:endParaRPr lang="en-US" dirty="0" smtClean="0"/>
          </a:p>
        </p:txBody>
      </p:sp>
      <p:sp>
        <p:nvSpPr>
          <p:cNvPr id="430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1" name="Rectangle 3"/>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7" name="Rectangle 3"/>
          <p:cNvSpPr>
            <a:spLocks noChangeArrowheads="1"/>
          </p:cNvSpPr>
          <p:nvPr/>
        </p:nvSpPr>
        <p:spPr bwMode="auto">
          <a:xfrm>
            <a:off x="0" y="1885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4" name="Picture 3"/>
          <p:cNvPicPr>
            <a:picLocks noChangeAspect="1"/>
          </p:cNvPicPr>
          <p:nvPr/>
        </p:nvPicPr>
        <p:blipFill>
          <a:blip r:embed="rId3"/>
          <a:stretch>
            <a:fillRect/>
          </a:stretch>
        </p:blipFill>
        <p:spPr>
          <a:xfrm>
            <a:off x="3276600" y="3429000"/>
            <a:ext cx="2650609" cy="2362200"/>
          </a:xfrm>
          <a:prstGeom prst="rect">
            <a:avLst/>
          </a:prstGeo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Death</a:t>
            </a:r>
            <a:endParaRPr lang="en-US" dirty="0"/>
          </a:p>
        </p:txBody>
      </p:sp>
      <p:sp>
        <p:nvSpPr>
          <p:cNvPr id="3" name="Content Placeholder 2"/>
          <p:cNvSpPr>
            <a:spLocks noGrp="1"/>
          </p:cNvSpPr>
          <p:nvPr>
            <p:ph idx="1"/>
          </p:nvPr>
        </p:nvSpPr>
        <p:spPr/>
        <p:txBody>
          <a:bodyPr>
            <a:normAutofit/>
          </a:bodyPr>
          <a:lstStyle/>
          <a:p>
            <a:r>
              <a:rPr lang="en-US" dirty="0" smtClean="0"/>
              <a:t>If two or more teams somehow are tied for the lead after Final Jeopardy, we’ll play a single buzz-in sudden death question.</a:t>
            </a:r>
          </a:p>
          <a:p>
            <a:pPr>
              <a:buNone/>
            </a:pPr>
            <a:endParaRPr lang="en-US" dirty="0" smtClean="0"/>
          </a:p>
          <a:p>
            <a:r>
              <a:rPr lang="en-US" dirty="0" smtClean="0"/>
              <a:t>In this case, if no teams answer the sudden death question correctly, we will have co-champions.</a:t>
            </a:r>
          </a:p>
          <a:p>
            <a:endParaRPr lang="en-US" dirty="0"/>
          </a:p>
        </p:txBody>
      </p:sp>
    </p:spTree>
    <p:extLst>
      <p:ext uri="{BB962C8B-B14F-4D97-AF65-F5344CB8AC3E}">
        <p14:creationId xmlns:p14="http://schemas.microsoft.com/office/powerpoint/2010/main" val="32725962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 That Theorem </a:t>
            </a:r>
            <a:r>
              <a:rPr lang="en-US" dirty="0"/>
              <a:t>- </a:t>
            </a:r>
            <a:r>
              <a:rPr lang="en-US" dirty="0" smtClean="0"/>
              <a:t>1000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What is RAMSEY’S THEOREM?</a:t>
            </a:r>
          </a:p>
          <a:p>
            <a:pPr>
              <a:buNone/>
            </a:pPr>
            <a:r>
              <a:rPr lang="en-US" dirty="0" smtClean="0"/>
              <a:t>(not RAMSAY’S THEOREM, of course)</a:t>
            </a:r>
            <a:endParaRPr lang="en-US" dirty="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Trigonometry-200</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The base and hypotenuse of a right triangle have lengths 1 and 5 respectively.  This is the sine of the included angle between the base and the hypotenuse.</a:t>
            </a:r>
          </a:p>
          <a:p>
            <a:pPr>
              <a:buNone/>
            </a:pPr>
            <a:endParaRPr lang="en-US" dirty="0" smtClean="0"/>
          </a:p>
          <a:p>
            <a:pPr>
              <a:buNone/>
            </a:pPr>
            <a:r>
              <a:rPr lang="en-US" dirty="0"/>
              <a:t> </a:t>
            </a:r>
            <a:r>
              <a:rPr lang="en-US" dirty="0" smtClean="0"/>
              <a:t>	</a:t>
            </a: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Trigonometry-200</a:t>
            </a:r>
            <a:br>
              <a:rPr lang="en-US" dirty="0" smtClean="0"/>
            </a:br>
            <a:r>
              <a:rPr lang="en-US" dirty="0" smtClean="0"/>
              <a:t>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a:buNone/>
                </a:pPr>
                <a:r>
                  <a:rPr lang="en-US" dirty="0" smtClean="0"/>
                  <a:t>What is </a:t>
                </a:r>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24</m:t>
                        </m:r>
                      </m:e>
                    </m:rad>
                    <m:r>
                      <a:rPr lang="en-US" b="0" i="1" smtClean="0">
                        <a:latin typeface="Cambria Math" panose="02040503050406030204" pitchFamily="18" charset="0"/>
                      </a:rPr>
                      <m:t>/5</m:t>
                    </m:r>
                  </m:oMath>
                </a14:m>
                <a:r>
                  <a:rPr lang="en-US" dirty="0" smtClean="0"/>
                  <a:t>?</a:t>
                </a:r>
                <a:endParaRPr lang="en-US" dirty="0"/>
              </a:p>
              <a:p>
                <a:pPr>
                  <a:buNone/>
                </a:pPr>
                <a:endParaRPr lang="en-US" dirty="0" smtClean="0"/>
              </a:p>
              <a:p>
                <a:pPr>
                  <a:buNone/>
                </a:pPr>
                <a:endParaRPr lang="en-US" dirty="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852" t="-1752"/>
                </a:stretch>
              </a:blipFill>
            </p:spPr>
            <p:txBody>
              <a:bodyPr/>
              <a:lstStyle/>
              <a:p>
                <a:r>
                  <a:rPr lang="en-US">
                    <a:noFill/>
                  </a:rPr>
                  <a:t> </a:t>
                </a:r>
              </a:p>
            </p:txBody>
          </p:sp>
        </mc:Fallback>
      </mc:AlternateContent>
      <p:sp>
        <p:nvSpPr>
          <p:cNvPr id="348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Trigonometry-400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buNone/>
                </a:pPr>
                <a:r>
                  <a:rPr lang="en-US" dirty="0" smtClean="0"/>
                  <a:t>	This is the number of degrees in </a:t>
                </a:r>
              </a:p>
              <a:p>
                <a:pPr>
                  <a:buNone/>
                </a:pPr>
                <a:endParaRPr lang="en-US" dirty="0"/>
              </a:p>
              <a:p>
                <a:pPr>
                  <a:buNone/>
                </a:pPr>
                <a14:m>
                  <m:oMath xmlns:m="http://schemas.openxmlformats.org/officeDocument/2006/math">
                    <m:r>
                      <a:rPr lang="en-US" b="0" i="1" smtClean="0">
                        <a:latin typeface="Cambria Math" panose="02040503050406030204" pitchFamily="18" charset="0"/>
                      </a:rPr>
                      <m:t>7</m:t>
                    </m:r>
                    <m:r>
                      <a:rPr lang="en-US" b="0" i="1" smtClean="0">
                        <a:latin typeface="Cambria Math" panose="02040503050406030204" pitchFamily="18" charset="0"/>
                      </a:rPr>
                      <m:t>𝜋</m:t>
                    </m:r>
                    <m:r>
                      <a:rPr lang="en-US" b="0" i="1" smtClean="0">
                        <a:latin typeface="Cambria Math" panose="02040503050406030204" pitchFamily="18" charset="0"/>
                      </a:rPr>
                      <m:t>/4</m:t>
                    </m:r>
                  </m:oMath>
                </a14:m>
                <a:r>
                  <a:rPr lang="en-US" dirty="0" smtClean="0"/>
                  <a:t> radians.</a:t>
                </a:r>
              </a:p>
              <a:p>
                <a:pPr>
                  <a:buNone/>
                </a:pPr>
                <a:endParaRPr lang="en-US" dirty="0"/>
              </a:p>
              <a:p>
                <a:pPr>
                  <a:buNone/>
                </a:pPr>
                <a:endParaRPr lang="en-US" dirty="0" smtClean="0"/>
              </a:p>
              <a:p>
                <a:pPr>
                  <a:buNone/>
                </a:pPr>
                <a:endParaRPr lang="en-US" dirty="0" smtClean="0"/>
              </a:p>
              <a:p>
                <a:pPr>
                  <a:buNone/>
                </a:pPr>
                <a:r>
                  <a:rPr lang="en-US" dirty="0" smtClean="0"/>
                  <a:t>	</a:t>
                </a:r>
              </a:p>
              <a:p>
                <a:pPr>
                  <a:buNone/>
                </a:pPr>
                <a:r>
                  <a:rPr lang="en-US" dirty="0"/>
                  <a:t> </a:t>
                </a:r>
                <a:r>
                  <a:rPr lang="en-US" dirty="0" smtClean="0"/>
                  <a:t> 	</a:t>
                </a:r>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t="-3504"/>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Trigonometry-400</a:t>
            </a:r>
            <a:br>
              <a:rPr lang="en-US" dirty="0" smtClean="0"/>
            </a:br>
            <a:r>
              <a:rPr lang="en-US" dirty="0" smtClean="0"/>
              <a:t>Answer</a:t>
            </a:r>
            <a:endParaRPr lang="en-US" dirty="0"/>
          </a:p>
        </p:txBody>
      </p:sp>
      <p:sp>
        <p:nvSpPr>
          <p:cNvPr id="3" name="Content Placeholder 2"/>
          <p:cNvSpPr>
            <a:spLocks noGrp="1"/>
          </p:cNvSpPr>
          <p:nvPr>
            <p:ph idx="1"/>
          </p:nvPr>
        </p:nvSpPr>
        <p:spPr/>
        <p:txBody>
          <a:bodyPr>
            <a:normAutofit/>
          </a:bodyPr>
          <a:lstStyle/>
          <a:p>
            <a:pPr>
              <a:buNone/>
            </a:pPr>
            <a:r>
              <a:rPr lang="en-US" dirty="0" smtClean="0"/>
              <a:t>What is 315 degrees?</a:t>
            </a:r>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Buzzer Test</a:t>
            </a:r>
            <a:endParaRPr lang="en-US" dirty="0"/>
          </a:p>
        </p:txBody>
      </p:sp>
      <p:sp>
        <p:nvSpPr>
          <p:cNvPr id="3" name="Content Placeholder 2"/>
          <p:cNvSpPr>
            <a:spLocks noGrp="1"/>
          </p:cNvSpPr>
          <p:nvPr>
            <p:ph idx="1"/>
          </p:nvPr>
        </p:nvSpPr>
        <p:spPr/>
        <p:txBody>
          <a:bodyPr/>
          <a:lstStyle/>
          <a:p>
            <a:pPr marL="0" indent="0">
              <a:buNone/>
            </a:pPr>
            <a:r>
              <a:rPr lang="en-US" dirty="0" smtClean="0"/>
              <a:t>At this time, we’ll have every team buzz in once.</a:t>
            </a:r>
          </a:p>
          <a:p>
            <a:pPr marL="0" indent="0">
              <a:buNone/>
            </a:pPr>
            <a:endParaRPr lang="en-US" dirty="0"/>
          </a:p>
          <a:p>
            <a:pPr marL="0" indent="0">
              <a:buNone/>
            </a:pPr>
            <a:r>
              <a:rPr lang="en-US" dirty="0" smtClean="0"/>
              <a:t>Also, I have a button on the top of the podium that locks the buzzers until I’ve finished reading each question, so just like in real Jeopardy, there is an element of timing!</a:t>
            </a:r>
          </a:p>
          <a:p>
            <a:pPr marL="0" indent="0">
              <a:buNone/>
            </a:pPr>
            <a:endParaRPr lang="en-US" dirty="0" smtClean="0"/>
          </a:p>
          <a:p>
            <a:pPr marL="0" indent="0">
              <a:buNone/>
            </a:pPr>
            <a:r>
              <a:rPr lang="en-US" dirty="0" smtClean="0">
                <a:hlinkClick r:id="rId2" action="ppaction://hlinksldjump"/>
              </a:rPr>
              <a:t>Practice Question 1</a:t>
            </a:r>
            <a:endParaRPr lang="en-US" dirty="0"/>
          </a:p>
        </p:txBody>
      </p:sp>
    </p:spTree>
    <p:extLst>
      <p:ext uri="{BB962C8B-B14F-4D97-AF65-F5344CB8AC3E}">
        <p14:creationId xmlns:p14="http://schemas.microsoft.com/office/powerpoint/2010/main" val="356255253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Trigonometry-600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pPr>
                  <a:buNone/>
                </a:pPr>
                <a:r>
                  <a:rPr lang="en-US" dirty="0" smtClean="0"/>
                  <a:t>	If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rPr>
                          <m:t>𝜃</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7</m:t>
                            </m:r>
                          </m:den>
                        </m:f>
                      </m:e>
                    </m:func>
                  </m:oMath>
                </a14:m>
                <a:r>
                  <a:rPr lang="en-US" dirty="0" smtClean="0"/>
                  <a:t>, and the terminal side of angle theta is in quadrant 2, then this is the value of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cot</m:t>
                        </m:r>
                      </m:fName>
                      <m:e>
                        <m:r>
                          <a:rPr lang="en-US" b="0" i="1" smtClean="0">
                            <a:latin typeface="Cambria Math" panose="02040503050406030204" pitchFamily="18" charset="0"/>
                          </a:rPr>
                          <m:t>𝜃</m:t>
                        </m:r>
                        <m:r>
                          <a:rPr lang="en-US" b="0" i="1" smtClean="0">
                            <a:latin typeface="Cambria Math" panose="02040503050406030204" pitchFamily="18" charset="0"/>
                          </a:rPr>
                          <m:t>.</m:t>
                        </m:r>
                      </m:e>
                    </m:func>
                  </m:oMath>
                </a14:m>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b="-3369"/>
                </a:stretch>
              </a:blipFill>
            </p:spPr>
            <p:txBody>
              <a:bodyPr/>
              <a:lstStyle/>
              <a:p>
                <a:r>
                  <a:rPr lang="en-US">
                    <a:noFill/>
                  </a:rPr>
                  <a:t> </a:t>
                </a:r>
              </a:p>
            </p:txBody>
          </p:sp>
        </mc:Fallback>
      </mc:AlternateContent>
      <p:sp>
        <p:nvSpPr>
          <p:cNvPr id="604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Trigonometry-600</a:t>
            </a:r>
            <a:br>
              <a:rPr lang="en-US" dirty="0" smtClean="0"/>
            </a:br>
            <a:r>
              <a:rPr lang="en-US" dirty="0" smtClean="0"/>
              <a:t>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buNone/>
                </a:pPr>
                <a:r>
                  <a:rPr lang="en-US" dirty="0" smtClean="0"/>
                  <a:t>What is </a:t>
                </a:r>
                <a14:m>
                  <m:oMath xmlns:m="http://schemas.openxmlformats.org/officeDocument/2006/math">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48</m:t>
                        </m:r>
                      </m:e>
                    </m:rad>
                  </m:oMath>
                </a14:m>
                <a:r>
                  <a:rPr lang="en-US" dirty="0" smtClean="0"/>
                  <a:t>?</a:t>
                </a:r>
              </a:p>
              <a:p>
                <a:pPr>
                  <a:buNone/>
                </a:pPr>
                <a:endParaRPr lang="en-US" dirty="0"/>
              </a:p>
              <a:p>
                <a:pPr>
                  <a:buNone/>
                </a:pPr>
                <a:endParaRPr lang="en-US" dirty="0" smtClean="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852" t="-674"/>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Trigonometry-800</a:t>
            </a:r>
            <a:endParaRPr lang="en-US" dirty="0"/>
          </a:p>
        </p:txBody>
      </p:sp>
      <p:sp>
        <p:nvSpPr>
          <p:cNvPr id="3" name="Content Placeholder 2"/>
          <p:cNvSpPr>
            <a:spLocks noGrp="1"/>
          </p:cNvSpPr>
          <p:nvPr>
            <p:ph idx="1"/>
          </p:nvPr>
        </p:nvSpPr>
        <p:spPr/>
        <p:txBody>
          <a:bodyPr>
            <a:normAutofit/>
          </a:bodyPr>
          <a:lstStyle/>
          <a:p>
            <a:pPr>
              <a:buNone/>
            </a:pPr>
            <a:r>
              <a:rPr lang="en-US" dirty="0" smtClean="0"/>
              <a:t>	This is the value of the sine of 585 degrees.</a:t>
            </a:r>
            <a:endParaRPr lang="en-US" b="1"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smtClean="0">
                <a:hlinkClick r:id="rId2" action="ppaction://hlinksldjump"/>
              </a:rPr>
              <a:t>Display Answer</a:t>
            </a:r>
            <a:endParaRPr lang="en-US"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Trigonometry-800</a:t>
            </a:r>
            <a:br>
              <a:rPr lang="en-US" dirty="0" smtClean="0"/>
            </a:br>
            <a:r>
              <a:rPr lang="en-US" dirty="0" smtClean="0"/>
              <a:t>Answer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pPr>
                  <a:buNone/>
                </a:pPr>
                <a:r>
                  <a:rPr lang="en-US" dirty="0" smtClean="0"/>
                  <a:t>What is </a:t>
                </a:r>
                <a14:m>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num>
                      <m:den>
                        <m:r>
                          <a:rPr lang="en-US" b="0" i="1" smtClean="0">
                            <a:latin typeface="Cambria Math" panose="02040503050406030204" pitchFamily="18" charset="0"/>
                          </a:rPr>
                          <m:t>2</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den>
                    </m:f>
                  </m:oMath>
                </a14:m>
                <a:r>
                  <a:rPr lang="en-US" dirty="0" smtClean="0"/>
                  <a:t>?</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r>
                  <a:rPr lang="en-US" dirty="0"/>
                  <a:t>	</a:t>
                </a:r>
                <a:r>
                  <a:rPr lang="en-US" dirty="0" smtClean="0"/>
                  <a:t>						</a:t>
                </a:r>
                <a:r>
                  <a:rPr lang="en-US" dirty="0" smtClean="0">
                    <a:hlinkClick r:id="rId2" action="ppaction://hlinksldjump"/>
                  </a:rPr>
                  <a:t>Main Board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704"/>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Trigonometry-1000</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pPr>
                  <a:buNone/>
                </a:pPr>
                <a:r>
                  <a:rPr lang="en-US" sz="2800" dirty="0" smtClean="0"/>
                  <a:t>	Of the 4 values below</a:t>
                </a:r>
              </a:p>
              <a:p>
                <a:pPr>
                  <a:buNone/>
                </a:pPr>
                <a:endParaRPr lang="en-US" sz="2800" dirty="0"/>
              </a:p>
              <a:p>
                <a:pPr>
                  <a:buNone/>
                </a:pPr>
                <a14:m>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sin</m:t>
                        </m:r>
                      </m:fName>
                      <m:e>
                        <m:d>
                          <m:dPr>
                            <m:ctrlPr>
                              <a:rPr lang="en-US" sz="2800" b="0" i="1" smtClean="0">
                                <a:latin typeface="Cambria Math" panose="02040503050406030204" pitchFamily="18" charset="0"/>
                              </a:rPr>
                            </m:ctrlPr>
                          </m:dPr>
                          <m:e>
                            <m:r>
                              <a:rPr lang="en-US" sz="2800" b="0" i="1" smtClean="0">
                                <a:latin typeface="Cambria Math" panose="02040503050406030204" pitchFamily="18" charset="0"/>
                              </a:rPr>
                              <m:t>7</m:t>
                            </m:r>
                            <m:r>
                              <a:rPr lang="en-US" sz="2800" i="1">
                                <a:latin typeface="Cambria Math" panose="02040503050406030204" pitchFamily="18" charset="0"/>
                                <a:ea typeface="Cambria Math" panose="02040503050406030204" pitchFamily="18" charset="0"/>
                              </a:rPr>
                              <m:t>°</m:t>
                            </m:r>
                          </m:e>
                        </m:d>
                      </m:e>
                    </m:func>
                    <m:r>
                      <a:rPr lang="en-US" sz="2800" b="0" i="1" smtClean="0">
                        <a:latin typeface="Cambria Math" panose="02040503050406030204" pitchFamily="18" charset="0"/>
                        <a:ea typeface="Cambria Math" panose="02040503050406030204" pitchFamily="18" charset="0"/>
                      </a:rPr>
                      <m:t>,  </m:t>
                    </m:r>
                    <m:func>
                      <m:funcPr>
                        <m:ctrlPr>
                          <a:rPr lang="en-US" sz="2800" b="0" i="1" smtClean="0">
                            <a:latin typeface="Cambria Math" panose="02040503050406030204" pitchFamily="18" charset="0"/>
                            <a:ea typeface="Cambria Math" panose="02040503050406030204" pitchFamily="18" charset="0"/>
                          </a:rPr>
                        </m:ctrlPr>
                      </m:funcPr>
                      <m:fName>
                        <m:r>
                          <m:rPr>
                            <m:sty m:val="p"/>
                          </m:rPr>
                          <a:rPr lang="en-US" sz="2800" b="0" i="0" smtClean="0">
                            <a:latin typeface="Cambria Math" panose="02040503050406030204" pitchFamily="18" charset="0"/>
                            <a:ea typeface="Cambria Math" panose="02040503050406030204" pitchFamily="18" charset="0"/>
                          </a:rPr>
                          <m:t>sin</m:t>
                        </m:r>
                      </m:fName>
                      <m:e>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77°</m:t>
                            </m:r>
                          </m:e>
                        </m:d>
                      </m:e>
                    </m:func>
                    <m:r>
                      <a:rPr lang="en-US" sz="2800" b="0" i="1" smtClean="0">
                        <a:latin typeface="Cambria Math" panose="02040503050406030204" pitchFamily="18" charset="0"/>
                        <a:ea typeface="Cambria Math" panose="02040503050406030204" pitchFamily="18" charset="0"/>
                      </a:rPr>
                      <m:t>,   </m:t>
                    </m:r>
                    <m:func>
                      <m:funcPr>
                        <m:ctrlPr>
                          <a:rPr lang="en-US" sz="2800" b="0" i="1" smtClean="0">
                            <a:latin typeface="Cambria Math" panose="02040503050406030204" pitchFamily="18" charset="0"/>
                            <a:ea typeface="Cambria Math" panose="02040503050406030204" pitchFamily="18" charset="0"/>
                          </a:rPr>
                        </m:ctrlPr>
                      </m:funcPr>
                      <m:fName>
                        <m:r>
                          <m:rPr>
                            <m:sty m:val="p"/>
                          </m:rPr>
                          <a:rPr lang="en-US" sz="2800" b="0" i="0" smtClean="0">
                            <a:latin typeface="Cambria Math" panose="02040503050406030204" pitchFamily="18" charset="0"/>
                            <a:ea typeface="Cambria Math" panose="02040503050406030204" pitchFamily="18" charset="0"/>
                          </a:rPr>
                          <m:t>sin</m:t>
                        </m:r>
                      </m:fName>
                      <m:e>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777°</m:t>
                            </m:r>
                          </m:e>
                        </m:d>
                      </m:e>
                    </m:func>
                    <m:r>
                      <a:rPr lang="en-US" sz="2800" b="0" i="1"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sin</m:t>
                    </m:r>
                    <m:r>
                      <a:rPr lang="en-US" sz="2800" b="0" i="1" smtClean="0">
                        <a:latin typeface="Cambria Math" panose="02040503050406030204" pitchFamily="18" charset="0"/>
                        <a:ea typeface="Cambria Math" panose="02040503050406030204" pitchFamily="18" charset="0"/>
                      </a:rPr>
                      <m:t>⁡(7777°</m:t>
                    </m:r>
                  </m:oMath>
                </a14:m>
                <a:r>
                  <a:rPr lang="en-US" sz="2800" dirty="0" smtClean="0"/>
                  <a:t>)	</a:t>
                </a:r>
              </a:p>
              <a:p>
                <a:pPr>
                  <a:buNone/>
                </a:pPr>
                <a:endParaRPr lang="en-US" sz="4400" dirty="0"/>
              </a:p>
              <a:p>
                <a:pPr>
                  <a:buNone/>
                </a:pPr>
                <a:r>
                  <a:rPr lang="en-US" sz="3300" dirty="0" smtClean="0"/>
                  <a:t>This is the number of those values which are positive.</a:t>
                </a:r>
              </a:p>
              <a:p>
                <a:pPr>
                  <a:buNone/>
                </a:pPr>
                <a:r>
                  <a:rPr lang="en-US" sz="4400" dirty="0" smtClean="0"/>
                  <a:t> </a:t>
                </a:r>
              </a:p>
              <a:p>
                <a:pPr>
                  <a:buNone/>
                </a:pPr>
                <a:endParaRPr lang="en-US" dirty="0" smtClean="0"/>
              </a:p>
              <a:p>
                <a:pPr>
                  <a:buNone/>
                </a:pPr>
                <a:endParaRPr lang="en-US" dirty="0" smtClean="0"/>
              </a:p>
              <a:p>
                <a:pPr>
                  <a:buNone/>
                </a:pPr>
                <a:r>
                  <a:rPr lang="en-US" dirty="0" smtClean="0">
                    <a:hlinkClick r:id="rId2" action="ppaction://hlinksldjump"/>
                  </a:rPr>
                  <a:t>Display Answer</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81" t="-1887"/>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ysClr val="windowText" lastClr="000000"/>
      </a:dk1>
      <a:lt1>
        <a:sysClr val="window" lastClr="FFFFFF"/>
      </a:lt1>
      <a:dk2>
        <a:srgbClr val="17365D"/>
      </a:dk2>
      <a:lt2>
        <a:srgbClr val="EEECE1"/>
      </a:lt2>
      <a:accent1>
        <a:srgbClr val="4F81BD"/>
      </a:accent1>
      <a:accent2>
        <a:srgbClr val="C0504D"/>
      </a:accent2>
      <a:accent3>
        <a:srgbClr val="9BBB59"/>
      </a:accent3>
      <a:accent4>
        <a:srgbClr val="8064A2"/>
      </a:accent4>
      <a:accent5>
        <a:srgbClr val="4BACC6"/>
      </a:accent5>
      <a:accent6>
        <a:srgbClr val="F79646"/>
      </a:accent6>
      <a:hlink>
        <a:srgbClr val="5DD3FF"/>
      </a:hlink>
      <a:folHlink>
        <a:srgbClr val="1D1B1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22842</TotalTime>
  <Words>3403</Words>
  <Application>Microsoft Office PowerPoint</Application>
  <PresentationFormat>On-screen Show (4:3)</PresentationFormat>
  <Paragraphs>802</Paragraphs>
  <Slides>153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153</vt:i4>
      </vt:variant>
    </vt:vector>
  </HeadingPairs>
  <TitlesOfParts>
    <vt:vector size="158" baseType="lpstr">
      <vt:lpstr>Arial</vt:lpstr>
      <vt:lpstr>Calibri</vt:lpstr>
      <vt:lpstr>Cambria Math</vt:lpstr>
      <vt:lpstr>Georgia</vt:lpstr>
      <vt:lpstr>Office Theme</vt:lpstr>
      <vt:lpstr>  </vt:lpstr>
      <vt:lpstr>The Math Jeopardy Crew</vt:lpstr>
      <vt:lpstr>Basic Rules</vt:lpstr>
      <vt:lpstr>Rules</vt:lpstr>
      <vt:lpstr>Rules</vt:lpstr>
      <vt:lpstr>Daily Doubles</vt:lpstr>
      <vt:lpstr>Final Jeopardy</vt:lpstr>
      <vt:lpstr>Sudden Death</vt:lpstr>
      <vt:lpstr>Buzzer Test</vt:lpstr>
      <vt:lpstr>Practice Question 1</vt:lpstr>
      <vt:lpstr>Practice Question 1 Answer</vt:lpstr>
      <vt:lpstr>Practice Question 2</vt:lpstr>
      <vt:lpstr>Practice Question 2 Answer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Crossword Clues- 200</vt:lpstr>
      <vt:lpstr>PowerPoint Presentation</vt:lpstr>
      <vt:lpstr>Crossword Clues- 200 Answer</vt:lpstr>
      <vt:lpstr>PowerPoint Presentation</vt:lpstr>
      <vt:lpstr>Crossword Clues- 400</vt:lpstr>
      <vt:lpstr>PowerPoint Presentation</vt:lpstr>
      <vt:lpstr>Crossword Clues- 400 Answer</vt:lpstr>
      <vt:lpstr>PowerPoint Presentation</vt:lpstr>
      <vt:lpstr>Crossword Clues- 600</vt:lpstr>
      <vt:lpstr>PowerPoint Presentation</vt:lpstr>
      <vt:lpstr>Crossword Clues- 600 Answer</vt:lpstr>
      <vt:lpstr>PowerPoint Presentation</vt:lpstr>
      <vt:lpstr>Crossword Clues- 800</vt:lpstr>
      <vt:lpstr>PowerPoint Presentation</vt:lpstr>
      <vt:lpstr>Crossword Clues -800 Answer</vt:lpstr>
      <vt:lpstr>PowerPoint Presentation</vt:lpstr>
      <vt:lpstr>Crossword Clues- 1000</vt:lpstr>
      <vt:lpstr>PowerPoint Presentation</vt:lpstr>
      <vt:lpstr>Crossword Clues- 1000 Answer</vt:lpstr>
      <vt:lpstr>PowerPoint Presentation</vt:lpstr>
      <vt:lpstr>Probably Probability- 200</vt:lpstr>
      <vt:lpstr>PowerPoint Presentation</vt:lpstr>
      <vt:lpstr>Probably Probability- 200 Answer</vt:lpstr>
      <vt:lpstr>PowerPoint Presentation</vt:lpstr>
      <vt:lpstr>Probably Probability- 400</vt:lpstr>
      <vt:lpstr>PowerPoint Presentation</vt:lpstr>
      <vt:lpstr>Probably Probability- 400 Answer</vt:lpstr>
      <vt:lpstr>PowerPoint Presentation</vt:lpstr>
      <vt:lpstr>Probably Probability- 600</vt:lpstr>
      <vt:lpstr>PowerPoint Presentation</vt:lpstr>
      <vt:lpstr>Probably Probability- 600 Answer</vt:lpstr>
      <vt:lpstr>PowerPoint Presentation</vt:lpstr>
      <vt:lpstr>Probably Probability- 800</vt:lpstr>
      <vt:lpstr>PowerPoint Presentation</vt:lpstr>
      <vt:lpstr>Probably Probability- 800 Answer</vt:lpstr>
      <vt:lpstr>PowerPoint Presentation</vt:lpstr>
      <vt:lpstr>Probably Probability- 1000</vt:lpstr>
      <vt:lpstr>PowerPoint Presentation</vt:lpstr>
      <vt:lpstr>Probably Probability- 1000 Answer</vt:lpstr>
      <vt:lpstr>PowerPoint Presentation</vt:lpstr>
      <vt:lpstr>Name That Theorem - 200</vt:lpstr>
      <vt:lpstr>PowerPoint Presentation</vt:lpstr>
      <vt:lpstr>Name That Theorem - 200 Answer</vt:lpstr>
      <vt:lpstr>PowerPoint Presentation</vt:lpstr>
      <vt:lpstr>Name That Theorem - 400</vt:lpstr>
      <vt:lpstr>PowerPoint Presentation</vt:lpstr>
      <vt:lpstr>Name That Theorem - 400 Answer</vt:lpstr>
      <vt:lpstr>PowerPoint Presentation</vt:lpstr>
      <vt:lpstr>Name That Theorem - 600</vt:lpstr>
      <vt:lpstr>PowerPoint Presentation</vt:lpstr>
      <vt:lpstr>Name That Theorem - 600 Answer</vt:lpstr>
      <vt:lpstr>PowerPoint Presentation</vt:lpstr>
      <vt:lpstr>Name That Theorem - 800</vt:lpstr>
      <vt:lpstr>PowerPoint Presentation</vt:lpstr>
      <vt:lpstr>Name That Theorem - 800 Answer</vt:lpstr>
      <vt:lpstr>PowerPoint Presentation</vt:lpstr>
      <vt:lpstr>Name That Theorem - 1000</vt:lpstr>
      <vt:lpstr>PowerPoint Presentation</vt:lpstr>
      <vt:lpstr>Name That Theorem - 1000 Answer</vt:lpstr>
      <vt:lpstr>PowerPoint Presentation</vt:lpstr>
      <vt:lpstr>Trigonometry-200</vt:lpstr>
      <vt:lpstr>PowerPoint Presentation</vt:lpstr>
      <vt:lpstr>Trigonometry-200 Answer</vt:lpstr>
      <vt:lpstr>PowerPoint Presentation</vt:lpstr>
      <vt:lpstr>Trigonometry-400</vt:lpstr>
      <vt:lpstr>PowerPoint Presentation</vt:lpstr>
      <vt:lpstr>Trigonometry-400 Answer</vt:lpstr>
      <vt:lpstr>PowerPoint Presentation</vt:lpstr>
      <vt:lpstr>Trigonometry-600</vt:lpstr>
      <vt:lpstr>PowerPoint Presentation</vt:lpstr>
      <vt:lpstr>Trigonometry-600 Answer</vt:lpstr>
      <vt:lpstr>PowerPoint Presentation</vt:lpstr>
      <vt:lpstr>Trigonometry-800</vt:lpstr>
      <vt:lpstr>PowerPoint Presentation</vt:lpstr>
      <vt:lpstr>Trigonometry-800 Answer</vt:lpstr>
      <vt:lpstr>PowerPoint Presentation</vt:lpstr>
      <vt:lpstr>Trigonometry-1000</vt:lpstr>
      <vt:lpstr>PowerPoint Presentation</vt:lpstr>
      <vt:lpstr>Trigonometry-1000 Answer</vt:lpstr>
      <vt:lpstr>PowerPoint Presentation</vt:lpstr>
      <vt:lpstr>Algebra I - 200</vt:lpstr>
      <vt:lpstr>PowerPoint Presentation</vt:lpstr>
      <vt:lpstr>Algebra I - 200 Answer</vt:lpstr>
      <vt:lpstr>PowerPoint Presentation</vt:lpstr>
      <vt:lpstr>Algebra I - 400</vt:lpstr>
      <vt:lpstr>PowerPoint Presentation</vt:lpstr>
      <vt:lpstr>Algebra I - 400 Answer</vt:lpstr>
      <vt:lpstr>PowerPoint Presentation</vt:lpstr>
      <vt:lpstr>Algebra I - 600</vt:lpstr>
      <vt:lpstr>PowerPoint Presentation</vt:lpstr>
      <vt:lpstr>Algebra I - 600 Answer</vt:lpstr>
      <vt:lpstr>PowerPoint Presentation</vt:lpstr>
      <vt:lpstr>Algebra I - 800</vt:lpstr>
      <vt:lpstr>PowerPoint Presentation</vt:lpstr>
      <vt:lpstr>Algebra I - 800 Answer</vt:lpstr>
      <vt:lpstr>PowerPoint Presentation</vt:lpstr>
      <vt:lpstr>Algebra I - 1000</vt:lpstr>
      <vt:lpstr>PowerPoint Presentation</vt:lpstr>
      <vt:lpstr>Algebra I - 1000 Answer</vt:lpstr>
      <vt:lpstr>PowerPoint Presentation</vt:lpstr>
      <vt:lpstr>Palindromes-200</vt:lpstr>
      <vt:lpstr>PowerPoint Presentation</vt:lpstr>
      <vt:lpstr>Palindromes-200 Answer</vt:lpstr>
      <vt:lpstr>PowerPoint Presentation</vt:lpstr>
      <vt:lpstr>Palindromes-400</vt:lpstr>
      <vt:lpstr>PowerPoint Presentation</vt:lpstr>
      <vt:lpstr>Palindromes-400 Answer</vt:lpstr>
      <vt:lpstr>PowerPoint Presentation</vt:lpstr>
      <vt:lpstr>Palindromes-600</vt:lpstr>
      <vt:lpstr>PowerPoint Presentation</vt:lpstr>
      <vt:lpstr>Palindromes-600 Answer</vt:lpstr>
      <vt:lpstr>PowerPoint Presentation</vt:lpstr>
      <vt:lpstr>Palindromes-800</vt:lpstr>
      <vt:lpstr>PowerPoint Presentation</vt:lpstr>
      <vt:lpstr>Palindromes-800 Answer</vt:lpstr>
      <vt:lpstr>PowerPoint Presentation</vt:lpstr>
      <vt:lpstr>Palindromes-1000</vt:lpstr>
      <vt:lpstr>PowerPoint Presentation</vt:lpstr>
      <vt:lpstr>Palindromes-1000 Answer</vt:lpstr>
      <vt:lpstr>PowerPoint Presentation</vt:lpstr>
      <vt:lpstr>Daily Double (1)</vt:lpstr>
      <vt:lpstr>Daily Double (2)</vt:lpstr>
      <vt:lpstr>Final Jeopardy</vt:lpstr>
      <vt:lpstr>PowerPoint Presentation</vt:lpstr>
      <vt:lpstr>Final Jeopardy</vt:lpstr>
      <vt:lpstr>PowerPoint Presentation</vt:lpstr>
      <vt:lpstr>Final Jeopardy Answer</vt:lpstr>
      <vt:lpstr>Sudden Death</vt:lpstr>
      <vt:lpstr>Sudden Death</vt:lpstr>
      <vt:lpstr>Sudden Death</vt:lpstr>
      <vt:lpstr>PowerPoint Presentation</vt:lpstr>
      <vt:lpstr>Sudden Death-Answer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Augusta State University</dc:title>
  <dc:creator>User Support Test</dc:creator>
  <cp:lastModifiedBy>Smith, Neal O.</cp:lastModifiedBy>
  <cp:revision>517</cp:revision>
  <cp:lastPrinted>2016-03-02T20:54:38Z</cp:lastPrinted>
  <dcterms:created xsi:type="dcterms:W3CDTF">2009-10-15T20:03:58Z</dcterms:created>
  <dcterms:modified xsi:type="dcterms:W3CDTF">2023-03-02T12:30:09Z</dcterms:modified>
</cp:coreProperties>
</file>